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32"/>
  </p:notesMasterIdLst>
  <p:sldIdLst>
    <p:sldId id="256" r:id="rId2"/>
    <p:sldId id="257" r:id="rId3"/>
    <p:sldId id="289" r:id="rId4"/>
    <p:sldId id="258" r:id="rId5"/>
    <p:sldId id="259" r:id="rId6"/>
    <p:sldId id="260" r:id="rId7"/>
    <p:sldId id="261" r:id="rId8"/>
    <p:sldId id="262" r:id="rId9"/>
    <p:sldId id="263" r:id="rId10"/>
    <p:sldId id="264" r:id="rId11"/>
    <p:sldId id="265" r:id="rId12"/>
    <p:sldId id="266" r:id="rId13"/>
    <p:sldId id="268" r:id="rId14"/>
    <p:sldId id="267" r:id="rId15"/>
    <p:sldId id="269" r:id="rId16"/>
    <p:sldId id="270" r:id="rId17"/>
    <p:sldId id="287" r:id="rId18"/>
    <p:sldId id="286" r:id="rId19"/>
    <p:sldId id="273" r:id="rId20"/>
    <p:sldId id="274" r:id="rId21"/>
    <p:sldId id="275" r:id="rId22"/>
    <p:sldId id="276" r:id="rId23"/>
    <p:sldId id="277" r:id="rId24"/>
    <p:sldId id="278" r:id="rId25"/>
    <p:sldId id="279" r:id="rId26"/>
    <p:sldId id="281" r:id="rId27"/>
    <p:sldId id="284" r:id="rId28"/>
    <p:sldId id="288" r:id="rId29"/>
    <p:sldId id="285"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86121" autoAdjust="0"/>
  </p:normalViewPr>
  <p:slideViewPr>
    <p:cSldViewPr snapToGrid="0" snapToObjects="1">
      <p:cViewPr varScale="1">
        <p:scale>
          <a:sx n="64" d="100"/>
          <a:sy n="64" d="100"/>
        </p:scale>
        <p:origin x="-18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D4FD3-C529-4D34-A753-B121D3B937D2}"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AU"/>
        </a:p>
      </dgm:t>
    </dgm:pt>
    <dgm:pt modelId="{5F198419-7910-4719-9AD5-F39A25C142D1}">
      <dgm:prSet phldrT="[Text]" custT="1"/>
      <dgm:spPr>
        <a:xfrm>
          <a:off x="290160" y="39323"/>
          <a:ext cx="1875327" cy="837408"/>
        </a:xfrm>
      </dgm:spPr>
      <dgm:t>
        <a:bodyPr/>
        <a:lstStyle/>
        <a:p>
          <a:r>
            <a:rPr lang="en-AU" sz="4000" dirty="0" smtClean="0">
              <a:solidFill>
                <a:schemeClr val="tx1"/>
              </a:solidFill>
              <a:latin typeface="Calibri"/>
              <a:ea typeface="+mn-ea"/>
              <a:cs typeface="+mn-cs"/>
            </a:rPr>
            <a:t>Phase 1</a:t>
          </a:r>
        </a:p>
        <a:p>
          <a:r>
            <a:rPr lang="en-AU" sz="1800" dirty="0" smtClean="0">
              <a:solidFill>
                <a:schemeClr val="tx1"/>
              </a:solidFill>
              <a:latin typeface="Calibri"/>
              <a:ea typeface="+mn-ea"/>
              <a:cs typeface="+mn-cs"/>
            </a:rPr>
            <a:t>2012 - 2015</a:t>
          </a:r>
          <a:endParaRPr lang="en-AU" sz="1800" dirty="0">
            <a:solidFill>
              <a:schemeClr val="tx1"/>
            </a:solidFill>
            <a:latin typeface="Calibri"/>
            <a:ea typeface="+mn-ea"/>
            <a:cs typeface="+mn-cs"/>
          </a:endParaRPr>
        </a:p>
      </dgm:t>
    </dgm:pt>
    <dgm:pt modelId="{34874E18-F026-431F-B0F9-B797DEE3C6F9}" type="parTrans" cxnId="{BD615AEC-C6F5-4C0A-A4FD-0A247D3C9B47}">
      <dgm:prSet/>
      <dgm:spPr/>
      <dgm:t>
        <a:bodyPr/>
        <a:lstStyle/>
        <a:p>
          <a:endParaRPr lang="en-AU"/>
        </a:p>
      </dgm:t>
    </dgm:pt>
    <dgm:pt modelId="{E117E730-5B2A-463D-B7C8-01AE50EF10B6}" type="sibTrans" cxnId="{BD615AEC-C6F5-4C0A-A4FD-0A247D3C9B47}">
      <dgm:prSet/>
      <dgm:spPr/>
      <dgm:t>
        <a:bodyPr/>
        <a:lstStyle/>
        <a:p>
          <a:endParaRPr lang="en-AU"/>
        </a:p>
      </dgm:t>
    </dgm:pt>
    <dgm:pt modelId="{488BA749-D2AD-487C-9D6E-683EB8F78054}">
      <dgm:prSet phldrT="[Text]" custT="1"/>
      <dgm:spPr>
        <a:xfrm>
          <a:off x="612553" y="1048493"/>
          <a:ext cx="1540363" cy="837408"/>
        </a:xfrm>
      </dgm:spPr>
      <dgm:t>
        <a:bodyPr/>
        <a:lstStyle/>
        <a:p>
          <a:r>
            <a:rPr lang="en-AU" sz="1800" dirty="0" smtClean="0">
              <a:latin typeface="Calibri"/>
              <a:ea typeface="+mn-ea"/>
              <a:cs typeface="+mn-cs"/>
            </a:rPr>
            <a:t>English</a:t>
          </a:r>
          <a:endParaRPr lang="en-AU" sz="1800" dirty="0">
            <a:latin typeface="Calibri"/>
            <a:ea typeface="+mn-ea"/>
            <a:cs typeface="+mn-cs"/>
          </a:endParaRPr>
        </a:p>
      </dgm:t>
    </dgm:pt>
    <dgm:pt modelId="{31E22EC4-E9A0-45F1-B87F-98C88CF9CEED}" type="parTrans" cxnId="{479751A5-3B5E-4598-9A56-FF804F0F0F05}">
      <dgm:prSet/>
      <dgm:spPr>
        <a:xfrm>
          <a:off x="477693" y="876732"/>
          <a:ext cx="134859" cy="590465"/>
        </a:xfrm>
      </dgm:spPr>
      <dgm:t>
        <a:bodyPr/>
        <a:lstStyle/>
        <a:p>
          <a:endParaRPr lang="en-AU" dirty="0"/>
        </a:p>
      </dgm:t>
    </dgm:pt>
    <dgm:pt modelId="{6C905C80-6ED5-4054-800B-21F2850AE187}" type="sibTrans" cxnId="{479751A5-3B5E-4598-9A56-FF804F0F0F05}">
      <dgm:prSet/>
      <dgm:spPr/>
      <dgm:t>
        <a:bodyPr/>
        <a:lstStyle/>
        <a:p>
          <a:endParaRPr lang="en-AU"/>
        </a:p>
      </dgm:t>
    </dgm:pt>
    <dgm:pt modelId="{90A636E6-13EF-41EB-82D1-6A570011A2B8}">
      <dgm:prSet phldrT="[Text]" custT="1"/>
      <dgm:spPr>
        <a:xfrm>
          <a:off x="612553" y="2095255"/>
          <a:ext cx="1540363" cy="837408"/>
        </a:xfrm>
      </dgm:spPr>
      <dgm:t>
        <a:bodyPr/>
        <a:lstStyle/>
        <a:p>
          <a:r>
            <a:rPr lang="en-AU" sz="1800" dirty="0" smtClean="0">
              <a:latin typeface="Calibri"/>
              <a:ea typeface="+mn-ea"/>
              <a:cs typeface="+mn-cs"/>
            </a:rPr>
            <a:t>Mathematics</a:t>
          </a:r>
          <a:endParaRPr lang="en-AU" sz="1800" dirty="0">
            <a:latin typeface="Calibri"/>
            <a:ea typeface="+mn-ea"/>
            <a:cs typeface="+mn-cs"/>
          </a:endParaRPr>
        </a:p>
      </dgm:t>
    </dgm:pt>
    <dgm:pt modelId="{3BF82180-FE87-4514-B48F-1894E11070F2}" type="parTrans" cxnId="{0790E984-E132-4E34-ACBE-52EBE0AF76A1}">
      <dgm:prSet/>
      <dgm:spPr>
        <a:xfrm>
          <a:off x="477693" y="876732"/>
          <a:ext cx="134859" cy="1637226"/>
        </a:xfrm>
      </dgm:spPr>
      <dgm:t>
        <a:bodyPr/>
        <a:lstStyle/>
        <a:p>
          <a:endParaRPr lang="en-AU" dirty="0"/>
        </a:p>
      </dgm:t>
    </dgm:pt>
    <dgm:pt modelId="{0689794F-C270-4D32-80AC-C6FB57B2CFAE}" type="sibTrans" cxnId="{0790E984-E132-4E34-ACBE-52EBE0AF76A1}">
      <dgm:prSet/>
      <dgm:spPr/>
      <dgm:t>
        <a:bodyPr/>
        <a:lstStyle/>
        <a:p>
          <a:endParaRPr lang="en-AU"/>
        </a:p>
      </dgm:t>
    </dgm:pt>
    <dgm:pt modelId="{82FCB4D4-1275-4157-AC6C-7EC28DE129A0}">
      <dgm:prSet phldrT="[Text]" custT="1"/>
      <dgm:spPr>
        <a:xfrm>
          <a:off x="2531519" y="1732"/>
          <a:ext cx="1867103" cy="837408"/>
        </a:xfrm>
      </dgm:spPr>
      <dgm:t>
        <a:bodyPr/>
        <a:lstStyle/>
        <a:p>
          <a:r>
            <a:rPr lang="en-AU" sz="4000" dirty="0" smtClean="0">
              <a:solidFill>
                <a:schemeClr val="tx1"/>
              </a:solidFill>
              <a:latin typeface="Calibri"/>
              <a:ea typeface="+mn-ea"/>
              <a:cs typeface="+mn-cs"/>
            </a:rPr>
            <a:t>Phase 2</a:t>
          </a:r>
        </a:p>
        <a:p>
          <a:r>
            <a:rPr lang="en-AU" sz="1800" dirty="0" smtClean="0">
              <a:solidFill>
                <a:schemeClr val="tx1"/>
              </a:solidFill>
              <a:latin typeface="Calibri"/>
              <a:ea typeface="+mn-ea"/>
              <a:cs typeface="+mn-cs"/>
            </a:rPr>
            <a:t>2013 - 2016</a:t>
          </a:r>
          <a:endParaRPr lang="en-AU" sz="1800" dirty="0">
            <a:solidFill>
              <a:schemeClr val="tx1"/>
            </a:solidFill>
            <a:latin typeface="Calibri"/>
            <a:ea typeface="+mn-ea"/>
            <a:cs typeface="+mn-cs"/>
          </a:endParaRPr>
        </a:p>
      </dgm:t>
    </dgm:pt>
    <dgm:pt modelId="{D2BEA166-661F-443D-890A-FEDAFE7F82B8}" type="parTrans" cxnId="{B10D9BBA-95BE-4D0A-AC8D-1D7BA8162522}">
      <dgm:prSet/>
      <dgm:spPr/>
      <dgm:t>
        <a:bodyPr/>
        <a:lstStyle/>
        <a:p>
          <a:endParaRPr lang="en-AU"/>
        </a:p>
      </dgm:t>
    </dgm:pt>
    <dgm:pt modelId="{ADB3C86A-3736-44BD-BEA6-24016C75D210}" type="sibTrans" cxnId="{B10D9BBA-95BE-4D0A-AC8D-1D7BA8162522}">
      <dgm:prSet/>
      <dgm:spPr/>
      <dgm:t>
        <a:bodyPr/>
        <a:lstStyle/>
        <a:p>
          <a:endParaRPr lang="en-AU"/>
        </a:p>
      </dgm:t>
    </dgm:pt>
    <dgm:pt modelId="{6F683BCC-E737-486A-8981-D1102FBE1F29}">
      <dgm:prSet phldrT="[Text]" custT="1"/>
      <dgm:spPr>
        <a:xfrm>
          <a:off x="2904939" y="1048493"/>
          <a:ext cx="1495143" cy="837408"/>
        </a:xfrm>
      </dgm:spPr>
      <dgm:t>
        <a:bodyPr/>
        <a:lstStyle/>
        <a:p>
          <a:r>
            <a:rPr lang="en-AU" sz="1800" b="0" dirty="0" smtClean="0">
              <a:latin typeface="Calibri"/>
              <a:ea typeface="+mn-ea"/>
              <a:cs typeface="+mn-cs"/>
            </a:rPr>
            <a:t>Geography</a:t>
          </a:r>
          <a:endParaRPr lang="en-AU" sz="1800" b="0" dirty="0">
            <a:latin typeface="Calibri"/>
            <a:ea typeface="+mn-ea"/>
            <a:cs typeface="+mn-cs"/>
          </a:endParaRPr>
        </a:p>
      </dgm:t>
    </dgm:pt>
    <dgm:pt modelId="{71209EE1-41BB-44A1-A115-5E0E2DE6ACFE}" type="parTrans" cxnId="{9BA17672-0296-4941-8649-EB25F0D11E28}">
      <dgm:prSet/>
      <dgm:spPr>
        <a:xfrm>
          <a:off x="2718229" y="839141"/>
          <a:ext cx="186710" cy="628056"/>
        </a:xfrm>
      </dgm:spPr>
      <dgm:t>
        <a:bodyPr/>
        <a:lstStyle/>
        <a:p>
          <a:endParaRPr lang="en-AU" dirty="0"/>
        </a:p>
      </dgm:t>
    </dgm:pt>
    <dgm:pt modelId="{9B61B284-EB84-4990-B2E6-11B1808ADBC0}" type="sibTrans" cxnId="{9BA17672-0296-4941-8649-EB25F0D11E28}">
      <dgm:prSet/>
      <dgm:spPr/>
      <dgm:t>
        <a:bodyPr/>
        <a:lstStyle/>
        <a:p>
          <a:endParaRPr lang="en-AU"/>
        </a:p>
      </dgm:t>
    </dgm:pt>
    <dgm:pt modelId="{4CC1BB99-2538-44A3-8CC3-DA2388252C5E}">
      <dgm:prSet phldrT="[Text]" custT="1"/>
      <dgm:spPr>
        <a:xfrm>
          <a:off x="2904939" y="2095255"/>
          <a:ext cx="1487774" cy="837408"/>
        </a:xfrm>
      </dgm:spPr>
      <dgm:t>
        <a:bodyPr/>
        <a:lstStyle/>
        <a:p>
          <a:r>
            <a:rPr lang="en-AU" sz="1800" dirty="0" smtClean="0">
              <a:latin typeface="Calibri"/>
              <a:ea typeface="+mn-ea"/>
              <a:cs typeface="+mn-cs"/>
            </a:rPr>
            <a:t>Languages</a:t>
          </a:r>
        </a:p>
      </dgm:t>
    </dgm:pt>
    <dgm:pt modelId="{612F51DF-4F97-4E74-A45C-2C85575288FC}" type="parTrans" cxnId="{18754236-1AB1-4B00-B1D0-BBCA07CC9CDA}">
      <dgm:prSet/>
      <dgm:spPr>
        <a:xfrm>
          <a:off x="2718229" y="839141"/>
          <a:ext cx="186710" cy="1674817"/>
        </a:xfrm>
      </dgm:spPr>
      <dgm:t>
        <a:bodyPr/>
        <a:lstStyle/>
        <a:p>
          <a:endParaRPr lang="en-AU" dirty="0"/>
        </a:p>
      </dgm:t>
    </dgm:pt>
    <dgm:pt modelId="{909FC220-B79E-4F5E-8A95-01B6BB5FFA48}" type="sibTrans" cxnId="{18754236-1AB1-4B00-B1D0-BBCA07CC9CDA}">
      <dgm:prSet/>
      <dgm:spPr/>
      <dgm:t>
        <a:bodyPr/>
        <a:lstStyle/>
        <a:p>
          <a:endParaRPr lang="en-AU"/>
        </a:p>
      </dgm:t>
    </dgm:pt>
    <dgm:pt modelId="{CEB5F3CD-E0E0-49AD-8E2D-31A6D5E349FD}">
      <dgm:prSet phldrT="[Text]" custT="1"/>
      <dgm:spPr>
        <a:xfrm>
          <a:off x="4817327" y="1732"/>
          <a:ext cx="2076288" cy="837408"/>
        </a:xfrm>
      </dgm:spPr>
      <dgm:t>
        <a:bodyPr/>
        <a:lstStyle/>
        <a:p>
          <a:r>
            <a:rPr lang="en-AU" sz="4000" dirty="0" smtClean="0">
              <a:solidFill>
                <a:schemeClr val="tx1"/>
              </a:solidFill>
              <a:latin typeface="Calibri"/>
              <a:ea typeface="+mn-ea"/>
              <a:cs typeface="+mn-cs"/>
            </a:rPr>
            <a:t>Phase 3</a:t>
          </a:r>
        </a:p>
        <a:p>
          <a:r>
            <a:rPr lang="en-AU" sz="1800" dirty="0" smtClean="0">
              <a:solidFill>
                <a:schemeClr val="tx1"/>
              </a:solidFill>
              <a:latin typeface="Calibri"/>
              <a:ea typeface="+mn-ea"/>
              <a:cs typeface="+mn-cs"/>
            </a:rPr>
            <a:t>2014 - ?</a:t>
          </a:r>
          <a:endParaRPr lang="en-AU" sz="1800" dirty="0">
            <a:solidFill>
              <a:schemeClr val="tx1"/>
            </a:solidFill>
            <a:latin typeface="Calibri"/>
            <a:ea typeface="+mn-ea"/>
            <a:cs typeface="+mn-cs"/>
          </a:endParaRPr>
        </a:p>
      </dgm:t>
    </dgm:pt>
    <dgm:pt modelId="{C9405CC4-6BDD-4418-AF9C-C477A88B2FFA}" type="parTrans" cxnId="{6E4B3CD4-F18F-48EB-AB85-6CBBC48913A8}">
      <dgm:prSet/>
      <dgm:spPr/>
      <dgm:t>
        <a:bodyPr/>
        <a:lstStyle/>
        <a:p>
          <a:endParaRPr lang="en-AU"/>
        </a:p>
      </dgm:t>
    </dgm:pt>
    <dgm:pt modelId="{EAAB10ED-8CBD-495C-805C-87884FB104E9}" type="sibTrans" cxnId="{6E4B3CD4-F18F-48EB-AB85-6CBBC48913A8}">
      <dgm:prSet/>
      <dgm:spPr/>
      <dgm:t>
        <a:bodyPr/>
        <a:lstStyle/>
        <a:p>
          <a:endParaRPr lang="en-AU"/>
        </a:p>
      </dgm:t>
    </dgm:pt>
    <dgm:pt modelId="{F077E8A3-7790-4ACB-8C1B-18B016F1692C}">
      <dgm:prSet phldrT="[Text]" custT="1"/>
      <dgm:spPr>
        <a:xfrm>
          <a:off x="5237582" y="3623760"/>
          <a:ext cx="1690735" cy="837408"/>
        </a:xfrm>
      </dgm:spPr>
      <dgm:t>
        <a:bodyPr/>
        <a:lstStyle/>
        <a:p>
          <a:r>
            <a:rPr lang="en-AU" sz="1800" b="0" dirty="0" smtClean="0">
              <a:latin typeface="Calibri"/>
              <a:ea typeface="+mn-ea"/>
              <a:cs typeface="+mn-cs"/>
            </a:rPr>
            <a:t>Economics, Business, Civics and Citizenship</a:t>
          </a:r>
          <a:endParaRPr lang="en-AU" sz="1800" b="0" dirty="0">
            <a:latin typeface="Calibri"/>
            <a:ea typeface="+mn-ea"/>
            <a:cs typeface="+mn-cs"/>
          </a:endParaRPr>
        </a:p>
      </dgm:t>
    </dgm:pt>
    <dgm:pt modelId="{B79379F5-15BB-40AD-AEDB-299469B56323}" type="parTrans" cxnId="{A75ADCDE-EB5E-4EB4-A7E1-5D6CA2D8FF92}">
      <dgm:prSet/>
      <dgm:spPr>
        <a:xfrm>
          <a:off x="5024956" y="839141"/>
          <a:ext cx="212626" cy="3203323"/>
        </a:xfrm>
      </dgm:spPr>
      <dgm:t>
        <a:bodyPr/>
        <a:lstStyle/>
        <a:p>
          <a:endParaRPr lang="en-AU" dirty="0"/>
        </a:p>
      </dgm:t>
    </dgm:pt>
    <dgm:pt modelId="{54C5B9D9-5667-45BD-999D-10697A5AFA6A}" type="sibTrans" cxnId="{A75ADCDE-EB5E-4EB4-A7E1-5D6CA2D8FF92}">
      <dgm:prSet/>
      <dgm:spPr/>
      <dgm:t>
        <a:bodyPr/>
        <a:lstStyle/>
        <a:p>
          <a:endParaRPr lang="en-AU"/>
        </a:p>
      </dgm:t>
    </dgm:pt>
    <dgm:pt modelId="{6FD616F6-2199-4761-9A97-53CC5E92B793}">
      <dgm:prSet phldrT="[Text]" custT="1"/>
      <dgm:spPr>
        <a:xfrm>
          <a:off x="612553" y="3142016"/>
          <a:ext cx="1540363" cy="837408"/>
        </a:xfrm>
      </dgm:spPr>
      <dgm:t>
        <a:bodyPr/>
        <a:lstStyle/>
        <a:p>
          <a:r>
            <a:rPr lang="en-AU" sz="1800" dirty="0" smtClean="0">
              <a:latin typeface="Calibri"/>
              <a:ea typeface="+mn-ea"/>
              <a:cs typeface="+mn-cs"/>
            </a:rPr>
            <a:t>Science</a:t>
          </a:r>
          <a:endParaRPr lang="en-AU" sz="1800" dirty="0">
            <a:latin typeface="Calibri"/>
            <a:ea typeface="+mn-ea"/>
            <a:cs typeface="+mn-cs"/>
          </a:endParaRPr>
        </a:p>
      </dgm:t>
    </dgm:pt>
    <dgm:pt modelId="{49F512D0-3C19-41CF-A6F9-FE295FBEB43C}" type="parTrans" cxnId="{5581CBB3-5EAB-4F44-B1D5-D7BC7BDDCFCA}">
      <dgm:prSet/>
      <dgm:spPr>
        <a:xfrm>
          <a:off x="477693" y="876732"/>
          <a:ext cx="134859" cy="2683987"/>
        </a:xfrm>
      </dgm:spPr>
      <dgm:t>
        <a:bodyPr/>
        <a:lstStyle/>
        <a:p>
          <a:endParaRPr lang="en-AU" dirty="0"/>
        </a:p>
      </dgm:t>
    </dgm:pt>
    <dgm:pt modelId="{BE80B33E-E4C9-4362-976C-59E46DBDF569}" type="sibTrans" cxnId="{5581CBB3-5EAB-4F44-B1D5-D7BC7BDDCFCA}">
      <dgm:prSet/>
      <dgm:spPr/>
      <dgm:t>
        <a:bodyPr/>
        <a:lstStyle/>
        <a:p>
          <a:endParaRPr lang="en-AU"/>
        </a:p>
      </dgm:t>
    </dgm:pt>
    <dgm:pt modelId="{36641549-6B61-449A-A3CB-77EB1B411073}">
      <dgm:prSet phldrT="[Text]" custT="1"/>
      <dgm:spPr>
        <a:xfrm>
          <a:off x="612553" y="4188777"/>
          <a:ext cx="1540363" cy="837408"/>
        </a:xfrm>
      </dgm:spPr>
      <dgm:t>
        <a:bodyPr/>
        <a:lstStyle/>
        <a:p>
          <a:r>
            <a:rPr lang="en-AU" sz="1800" b="0" dirty="0" smtClean="0">
              <a:latin typeface="Calibri"/>
              <a:ea typeface="+mn-ea"/>
              <a:cs typeface="+mn-cs"/>
            </a:rPr>
            <a:t>History</a:t>
          </a:r>
          <a:endParaRPr lang="en-AU" sz="1800" b="0" dirty="0">
            <a:latin typeface="Calibri"/>
            <a:ea typeface="+mn-ea"/>
            <a:cs typeface="+mn-cs"/>
          </a:endParaRPr>
        </a:p>
      </dgm:t>
    </dgm:pt>
    <dgm:pt modelId="{103D2878-C2C7-43F3-B4C6-C7AB9186892C}" type="parTrans" cxnId="{E8C100F5-5F3A-4715-B195-B5B03E5D7ED5}">
      <dgm:prSet/>
      <dgm:spPr>
        <a:xfrm>
          <a:off x="477693" y="876732"/>
          <a:ext cx="134859" cy="3730748"/>
        </a:xfrm>
      </dgm:spPr>
      <dgm:t>
        <a:bodyPr/>
        <a:lstStyle/>
        <a:p>
          <a:endParaRPr lang="en-AU" dirty="0"/>
        </a:p>
      </dgm:t>
    </dgm:pt>
    <dgm:pt modelId="{5F692700-F8FD-4772-AB1F-50CB63A9AFE2}" type="sibTrans" cxnId="{E8C100F5-5F3A-4715-B195-B5B03E5D7ED5}">
      <dgm:prSet/>
      <dgm:spPr/>
      <dgm:t>
        <a:bodyPr/>
        <a:lstStyle/>
        <a:p>
          <a:endParaRPr lang="en-AU"/>
        </a:p>
      </dgm:t>
    </dgm:pt>
    <dgm:pt modelId="{EA20F67E-D572-4C71-B6F5-E08B632F117F}">
      <dgm:prSet phldrT="[Text]" custT="1"/>
      <dgm:spPr>
        <a:xfrm>
          <a:off x="2904939" y="3142016"/>
          <a:ext cx="1495143" cy="837408"/>
        </a:xfrm>
      </dgm:spPr>
      <dgm:t>
        <a:bodyPr/>
        <a:lstStyle/>
        <a:p>
          <a:r>
            <a:rPr lang="en-AU" sz="1800" dirty="0" smtClean="0">
              <a:latin typeface="Calibri"/>
              <a:ea typeface="+mn-ea"/>
              <a:cs typeface="+mn-cs"/>
            </a:rPr>
            <a:t>The Arts</a:t>
          </a:r>
        </a:p>
      </dgm:t>
    </dgm:pt>
    <dgm:pt modelId="{97EDE26B-2B09-4B35-BA39-5CE86956D0C4}" type="parTrans" cxnId="{4D417D2C-8C19-4AA8-AB71-A707F04B40E1}">
      <dgm:prSet/>
      <dgm:spPr>
        <a:xfrm>
          <a:off x="2718229" y="839141"/>
          <a:ext cx="186710" cy="2721579"/>
        </a:xfrm>
      </dgm:spPr>
      <dgm:t>
        <a:bodyPr/>
        <a:lstStyle/>
        <a:p>
          <a:endParaRPr lang="en-AU" dirty="0"/>
        </a:p>
      </dgm:t>
    </dgm:pt>
    <dgm:pt modelId="{0DDC45F8-F744-4C9F-9145-7726E7E5E884}" type="sibTrans" cxnId="{4D417D2C-8C19-4AA8-AB71-A707F04B40E1}">
      <dgm:prSet/>
      <dgm:spPr/>
      <dgm:t>
        <a:bodyPr/>
        <a:lstStyle/>
        <a:p>
          <a:endParaRPr lang="en-AU"/>
        </a:p>
      </dgm:t>
    </dgm:pt>
    <dgm:pt modelId="{FBD92B8A-F8BE-40FE-B913-0257D8325DB9}">
      <dgm:prSet phldrT="[Text]" custT="1"/>
      <dgm:spPr>
        <a:xfrm>
          <a:off x="5237582" y="2111592"/>
          <a:ext cx="1690735" cy="1322838"/>
        </a:xfrm>
      </dgm:spPr>
      <dgm:t>
        <a:bodyPr/>
        <a:lstStyle/>
        <a:p>
          <a:r>
            <a:rPr lang="en-AU" sz="1800" dirty="0" smtClean="0">
              <a:latin typeface="Calibri"/>
              <a:ea typeface="+mn-ea"/>
              <a:cs typeface="+mn-cs"/>
            </a:rPr>
            <a:t>Technologies</a:t>
          </a:r>
          <a:endParaRPr lang="en-AU" sz="1800" dirty="0">
            <a:latin typeface="Calibri"/>
            <a:ea typeface="+mn-ea"/>
            <a:cs typeface="+mn-cs"/>
          </a:endParaRPr>
        </a:p>
      </dgm:t>
    </dgm:pt>
    <dgm:pt modelId="{A1D1447C-8B04-4806-87EB-A296F3DB1C2A}" type="parTrans" cxnId="{C89319C1-0C88-4787-9B69-2C854EA8F77C}">
      <dgm:prSet/>
      <dgm:spPr>
        <a:xfrm>
          <a:off x="5024956" y="839141"/>
          <a:ext cx="212626" cy="1933870"/>
        </a:xfrm>
      </dgm:spPr>
      <dgm:t>
        <a:bodyPr/>
        <a:lstStyle/>
        <a:p>
          <a:endParaRPr lang="en-AU" dirty="0"/>
        </a:p>
      </dgm:t>
    </dgm:pt>
    <dgm:pt modelId="{BE7AEEEF-9C58-4387-BF64-04FF6E83C7A9}" type="sibTrans" cxnId="{C89319C1-0C88-4787-9B69-2C854EA8F77C}">
      <dgm:prSet/>
      <dgm:spPr/>
      <dgm:t>
        <a:bodyPr/>
        <a:lstStyle/>
        <a:p>
          <a:endParaRPr lang="en-AU"/>
        </a:p>
      </dgm:t>
    </dgm:pt>
    <dgm:pt modelId="{A6A6D807-BBAE-4795-9347-8DF6CC29EECA}">
      <dgm:prSet phldrT="[Text]" custT="1"/>
      <dgm:spPr>
        <a:xfrm>
          <a:off x="5232585" y="1048493"/>
          <a:ext cx="1690735" cy="837408"/>
        </a:xfrm>
      </dgm:spPr>
      <dgm:t>
        <a:bodyPr/>
        <a:lstStyle/>
        <a:p>
          <a:r>
            <a:rPr lang="en-AU" sz="2000" b="0" dirty="0" smtClean="0">
              <a:latin typeface="Calibri"/>
              <a:ea typeface="+mn-ea"/>
              <a:cs typeface="+mn-cs"/>
            </a:rPr>
            <a:t>Health and Physical Education</a:t>
          </a:r>
          <a:endParaRPr lang="en-AU" sz="2000" b="0" dirty="0">
            <a:latin typeface="Calibri"/>
            <a:ea typeface="+mn-ea"/>
            <a:cs typeface="+mn-cs"/>
          </a:endParaRPr>
        </a:p>
      </dgm:t>
    </dgm:pt>
    <dgm:pt modelId="{34EA88CC-F24D-4067-83F9-3167F5D60E18}" type="sibTrans" cxnId="{02C35974-9B21-4A50-8594-B504D8ED8610}">
      <dgm:prSet/>
      <dgm:spPr/>
      <dgm:t>
        <a:bodyPr/>
        <a:lstStyle/>
        <a:p>
          <a:endParaRPr lang="en-AU"/>
        </a:p>
      </dgm:t>
    </dgm:pt>
    <dgm:pt modelId="{6667568E-7FB0-4516-A7CC-8D900F8D616E}" type="parTrans" cxnId="{02C35974-9B21-4A50-8594-B504D8ED8610}">
      <dgm:prSet/>
      <dgm:spPr>
        <a:xfrm>
          <a:off x="5024956" y="839141"/>
          <a:ext cx="207628" cy="628056"/>
        </a:xfrm>
      </dgm:spPr>
      <dgm:t>
        <a:bodyPr/>
        <a:lstStyle/>
        <a:p>
          <a:endParaRPr lang="en-AU" dirty="0"/>
        </a:p>
      </dgm:t>
    </dgm:pt>
    <dgm:pt modelId="{3A52BB5F-EC6C-45D3-B8DC-EC2AE548FC35}" type="pres">
      <dgm:prSet presAssocID="{1B4D4FD3-C529-4D34-A753-B121D3B937D2}" presName="diagram" presStyleCnt="0">
        <dgm:presLayoutVars>
          <dgm:chPref val="1"/>
          <dgm:dir/>
          <dgm:animOne val="branch"/>
          <dgm:animLvl val="lvl"/>
          <dgm:resizeHandles/>
        </dgm:presLayoutVars>
      </dgm:prSet>
      <dgm:spPr/>
      <dgm:t>
        <a:bodyPr/>
        <a:lstStyle/>
        <a:p>
          <a:endParaRPr lang="en-AU"/>
        </a:p>
      </dgm:t>
    </dgm:pt>
    <dgm:pt modelId="{9DA002D9-2F71-4DD2-8474-0CCD63D852A7}" type="pres">
      <dgm:prSet presAssocID="{5F198419-7910-4719-9AD5-F39A25C142D1}" presName="root" presStyleCnt="0"/>
      <dgm:spPr/>
      <dgm:t>
        <a:bodyPr/>
        <a:lstStyle/>
        <a:p>
          <a:endParaRPr lang="en-AU"/>
        </a:p>
      </dgm:t>
    </dgm:pt>
    <dgm:pt modelId="{0AAC4213-ACD1-4998-8719-7614B69BA243}" type="pres">
      <dgm:prSet presAssocID="{5F198419-7910-4719-9AD5-F39A25C142D1}" presName="rootComposite" presStyleCnt="0"/>
      <dgm:spPr/>
      <dgm:t>
        <a:bodyPr/>
        <a:lstStyle/>
        <a:p>
          <a:endParaRPr lang="en-AU"/>
        </a:p>
      </dgm:t>
    </dgm:pt>
    <dgm:pt modelId="{E6B16153-FA6C-47EA-9617-77090B3A06F3}" type="pres">
      <dgm:prSet presAssocID="{5F198419-7910-4719-9AD5-F39A25C142D1}" presName="rootText" presStyleLbl="node1" presStyleIdx="0" presStyleCnt="3" custScaleX="111972" custScaleY="118147" custLinFactNeighborX="3145" custLinFactNeighborY="4489"/>
      <dgm:spPr>
        <a:prstGeom prst="roundRect">
          <a:avLst>
            <a:gd name="adj" fmla="val 10000"/>
          </a:avLst>
        </a:prstGeom>
      </dgm:spPr>
      <dgm:t>
        <a:bodyPr/>
        <a:lstStyle/>
        <a:p>
          <a:endParaRPr lang="en-AU"/>
        </a:p>
      </dgm:t>
    </dgm:pt>
    <dgm:pt modelId="{3CC2C05B-3778-4F94-8079-F4C1D7BE5D7C}" type="pres">
      <dgm:prSet presAssocID="{5F198419-7910-4719-9AD5-F39A25C142D1}" presName="rootConnector" presStyleLbl="node1" presStyleIdx="0" presStyleCnt="3"/>
      <dgm:spPr/>
      <dgm:t>
        <a:bodyPr/>
        <a:lstStyle/>
        <a:p>
          <a:endParaRPr lang="en-AU"/>
        </a:p>
      </dgm:t>
    </dgm:pt>
    <dgm:pt modelId="{CD5FF4AA-F849-4BAA-8D84-176C1999CED2}" type="pres">
      <dgm:prSet presAssocID="{5F198419-7910-4719-9AD5-F39A25C142D1}" presName="childShape" presStyleCnt="0"/>
      <dgm:spPr/>
      <dgm:t>
        <a:bodyPr/>
        <a:lstStyle/>
        <a:p>
          <a:endParaRPr lang="en-AU"/>
        </a:p>
      </dgm:t>
    </dgm:pt>
    <dgm:pt modelId="{22BBE827-C463-4C2D-8128-51EBF8FF7784}" type="pres">
      <dgm:prSet presAssocID="{31E22EC4-E9A0-45F1-B87F-98C88CF9CEED}" presName="Name13" presStyleLbl="parChTrans1D2" presStyleIdx="0" presStyleCnt="10"/>
      <dgm:spPr>
        <a:custGeom>
          <a:avLst/>
          <a:gdLst/>
          <a:ahLst/>
          <a:cxnLst/>
          <a:rect l="0" t="0" r="0" b="0"/>
          <a:pathLst>
            <a:path>
              <a:moveTo>
                <a:pt x="0" y="0"/>
              </a:moveTo>
              <a:lnTo>
                <a:pt x="0" y="590465"/>
              </a:lnTo>
              <a:lnTo>
                <a:pt x="134859" y="590465"/>
              </a:lnTo>
            </a:path>
          </a:pathLst>
        </a:custGeom>
      </dgm:spPr>
      <dgm:t>
        <a:bodyPr/>
        <a:lstStyle/>
        <a:p>
          <a:endParaRPr lang="en-AU"/>
        </a:p>
      </dgm:t>
    </dgm:pt>
    <dgm:pt modelId="{F86CF1E4-54CA-4C48-871C-CE601130E4E2}" type="pres">
      <dgm:prSet presAssocID="{488BA749-D2AD-487C-9D6E-683EB8F78054}" presName="childText" presStyleLbl="bgAcc1" presStyleIdx="0" presStyleCnt="10" custScaleX="114965">
        <dgm:presLayoutVars>
          <dgm:bulletEnabled val="1"/>
        </dgm:presLayoutVars>
      </dgm:prSet>
      <dgm:spPr>
        <a:prstGeom prst="roundRect">
          <a:avLst>
            <a:gd name="adj" fmla="val 10000"/>
          </a:avLst>
        </a:prstGeom>
      </dgm:spPr>
      <dgm:t>
        <a:bodyPr/>
        <a:lstStyle/>
        <a:p>
          <a:endParaRPr lang="en-AU"/>
        </a:p>
      </dgm:t>
    </dgm:pt>
    <dgm:pt modelId="{9DBDC3AC-7B94-4AE9-A18D-AF7A902FCC2E}" type="pres">
      <dgm:prSet presAssocID="{3BF82180-FE87-4514-B48F-1894E11070F2}" presName="Name13" presStyleLbl="parChTrans1D2" presStyleIdx="1" presStyleCnt="10"/>
      <dgm:spPr>
        <a:custGeom>
          <a:avLst/>
          <a:gdLst/>
          <a:ahLst/>
          <a:cxnLst/>
          <a:rect l="0" t="0" r="0" b="0"/>
          <a:pathLst>
            <a:path>
              <a:moveTo>
                <a:pt x="0" y="0"/>
              </a:moveTo>
              <a:lnTo>
                <a:pt x="0" y="1637226"/>
              </a:lnTo>
              <a:lnTo>
                <a:pt x="134859" y="1637226"/>
              </a:lnTo>
            </a:path>
          </a:pathLst>
        </a:custGeom>
      </dgm:spPr>
      <dgm:t>
        <a:bodyPr/>
        <a:lstStyle/>
        <a:p>
          <a:endParaRPr lang="en-AU"/>
        </a:p>
      </dgm:t>
    </dgm:pt>
    <dgm:pt modelId="{ECE457E6-2312-4BE0-AD65-A617A3361853}" type="pres">
      <dgm:prSet presAssocID="{90A636E6-13EF-41EB-82D1-6A570011A2B8}" presName="childText" presStyleLbl="bgAcc1" presStyleIdx="1" presStyleCnt="10" custScaleX="114965">
        <dgm:presLayoutVars>
          <dgm:bulletEnabled val="1"/>
        </dgm:presLayoutVars>
      </dgm:prSet>
      <dgm:spPr>
        <a:prstGeom prst="roundRect">
          <a:avLst>
            <a:gd name="adj" fmla="val 10000"/>
          </a:avLst>
        </a:prstGeom>
      </dgm:spPr>
      <dgm:t>
        <a:bodyPr/>
        <a:lstStyle/>
        <a:p>
          <a:endParaRPr lang="en-AU"/>
        </a:p>
      </dgm:t>
    </dgm:pt>
    <dgm:pt modelId="{B3E1863D-BAA8-4F17-ACB7-833045B6B7B8}" type="pres">
      <dgm:prSet presAssocID="{49F512D0-3C19-41CF-A6F9-FE295FBEB43C}" presName="Name13" presStyleLbl="parChTrans1D2" presStyleIdx="2" presStyleCnt="10"/>
      <dgm:spPr>
        <a:custGeom>
          <a:avLst/>
          <a:gdLst/>
          <a:ahLst/>
          <a:cxnLst/>
          <a:rect l="0" t="0" r="0" b="0"/>
          <a:pathLst>
            <a:path>
              <a:moveTo>
                <a:pt x="0" y="0"/>
              </a:moveTo>
              <a:lnTo>
                <a:pt x="0" y="2683987"/>
              </a:lnTo>
              <a:lnTo>
                <a:pt x="134859" y="2683987"/>
              </a:lnTo>
            </a:path>
          </a:pathLst>
        </a:custGeom>
      </dgm:spPr>
      <dgm:t>
        <a:bodyPr/>
        <a:lstStyle/>
        <a:p>
          <a:endParaRPr lang="en-AU"/>
        </a:p>
      </dgm:t>
    </dgm:pt>
    <dgm:pt modelId="{DEA0D32F-A842-4F8A-AC3E-DEE105A5E01F}" type="pres">
      <dgm:prSet presAssocID="{6FD616F6-2199-4761-9A97-53CC5E92B793}" presName="childText" presStyleLbl="bgAcc1" presStyleIdx="2" presStyleCnt="10" custScaleX="114965">
        <dgm:presLayoutVars>
          <dgm:bulletEnabled val="1"/>
        </dgm:presLayoutVars>
      </dgm:prSet>
      <dgm:spPr>
        <a:prstGeom prst="roundRect">
          <a:avLst>
            <a:gd name="adj" fmla="val 10000"/>
          </a:avLst>
        </a:prstGeom>
      </dgm:spPr>
      <dgm:t>
        <a:bodyPr/>
        <a:lstStyle/>
        <a:p>
          <a:endParaRPr lang="en-AU"/>
        </a:p>
      </dgm:t>
    </dgm:pt>
    <dgm:pt modelId="{DF619FF2-B6D9-40CA-BC55-240D38645151}" type="pres">
      <dgm:prSet presAssocID="{103D2878-C2C7-43F3-B4C6-C7AB9186892C}" presName="Name13" presStyleLbl="parChTrans1D2" presStyleIdx="3" presStyleCnt="10"/>
      <dgm:spPr>
        <a:custGeom>
          <a:avLst/>
          <a:gdLst/>
          <a:ahLst/>
          <a:cxnLst/>
          <a:rect l="0" t="0" r="0" b="0"/>
          <a:pathLst>
            <a:path>
              <a:moveTo>
                <a:pt x="0" y="0"/>
              </a:moveTo>
              <a:lnTo>
                <a:pt x="0" y="3730748"/>
              </a:lnTo>
              <a:lnTo>
                <a:pt x="134859" y="3730748"/>
              </a:lnTo>
            </a:path>
          </a:pathLst>
        </a:custGeom>
      </dgm:spPr>
      <dgm:t>
        <a:bodyPr/>
        <a:lstStyle/>
        <a:p>
          <a:endParaRPr lang="en-AU"/>
        </a:p>
      </dgm:t>
    </dgm:pt>
    <dgm:pt modelId="{179164DF-B438-460D-8DC4-79542765C322}" type="pres">
      <dgm:prSet presAssocID="{36641549-6B61-449A-A3CB-77EB1B411073}" presName="childText" presStyleLbl="bgAcc1" presStyleIdx="3" presStyleCnt="10" custScaleX="114965">
        <dgm:presLayoutVars>
          <dgm:bulletEnabled val="1"/>
        </dgm:presLayoutVars>
      </dgm:prSet>
      <dgm:spPr>
        <a:prstGeom prst="roundRect">
          <a:avLst>
            <a:gd name="adj" fmla="val 10000"/>
          </a:avLst>
        </a:prstGeom>
      </dgm:spPr>
      <dgm:t>
        <a:bodyPr/>
        <a:lstStyle/>
        <a:p>
          <a:endParaRPr lang="en-AU"/>
        </a:p>
      </dgm:t>
    </dgm:pt>
    <dgm:pt modelId="{DF5D9242-A911-4BAF-BED4-5B0B177C99C8}" type="pres">
      <dgm:prSet presAssocID="{82FCB4D4-1275-4157-AC6C-7EC28DE129A0}" presName="root" presStyleCnt="0"/>
      <dgm:spPr/>
      <dgm:t>
        <a:bodyPr/>
        <a:lstStyle/>
        <a:p>
          <a:endParaRPr lang="en-AU"/>
        </a:p>
      </dgm:t>
    </dgm:pt>
    <dgm:pt modelId="{C7A2E706-8C2F-4B6C-82EB-6A0089928B59}" type="pres">
      <dgm:prSet presAssocID="{82FCB4D4-1275-4157-AC6C-7EC28DE129A0}" presName="rootComposite" presStyleCnt="0"/>
      <dgm:spPr/>
      <dgm:t>
        <a:bodyPr/>
        <a:lstStyle/>
        <a:p>
          <a:endParaRPr lang="en-AU"/>
        </a:p>
      </dgm:t>
    </dgm:pt>
    <dgm:pt modelId="{8C69D86C-203B-4CF2-9463-46CC7345F230}" type="pres">
      <dgm:prSet presAssocID="{82FCB4D4-1275-4157-AC6C-7EC28DE129A0}" presName="rootText" presStyleLbl="node1" presStyleIdx="1" presStyleCnt="3" custScaleX="111481" custScaleY="132887" custLinFactNeighborY="-4066"/>
      <dgm:spPr>
        <a:prstGeom prst="roundRect">
          <a:avLst>
            <a:gd name="adj" fmla="val 10000"/>
          </a:avLst>
        </a:prstGeom>
      </dgm:spPr>
      <dgm:t>
        <a:bodyPr/>
        <a:lstStyle/>
        <a:p>
          <a:endParaRPr lang="en-AU"/>
        </a:p>
      </dgm:t>
    </dgm:pt>
    <dgm:pt modelId="{8F40B0CB-85C1-4A40-B969-2BF1FC531E38}" type="pres">
      <dgm:prSet presAssocID="{82FCB4D4-1275-4157-AC6C-7EC28DE129A0}" presName="rootConnector" presStyleLbl="node1" presStyleIdx="1" presStyleCnt="3"/>
      <dgm:spPr/>
      <dgm:t>
        <a:bodyPr/>
        <a:lstStyle/>
        <a:p>
          <a:endParaRPr lang="en-AU"/>
        </a:p>
      </dgm:t>
    </dgm:pt>
    <dgm:pt modelId="{40196A6B-6EA7-4BCC-98CC-F084C8A572C4}" type="pres">
      <dgm:prSet presAssocID="{82FCB4D4-1275-4157-AC6C-7EC28DE129A0}" presName="childShape" presStyleCnt="0"/>
      <dgm:spPr/>
      <dgm:t>
        <a:bodyPr/>
        <a:lstStyle/>
        <a:p>
          <a:endParaRPr lang="en-AU"/>
        </a:p>
      </dgm:t>
    </dgm:pt>
    <dgm:pt modelId="{BDC7EB11-1A7D-4EDD-AF20-938065D556BB}" type="pres">
      <dgm:prSet presAssocID="{71209EE1-41BB-44A1-A115-5E0E2DE6ACFE}" presName="Name13" presStyleLbl="parChTrans1D2" presStyleIdx="4" presStyleCnt="10"/>
      <dgm:spPr>
        <a:custGeom>
          <a:avLst/>
          <a:gdLst/>
          <a:ahLst/>
          <a:cxnLst/>
          <a:rect l="0" t="0" r="0" b="0"/>
          <a:pathLst>
            <a:path>
              <a:moveTo>
                <a:pt x="0" y="0"/>
              </a:moveTo>
              <a:lnTo>
                <a:pt x="0" y="628056"/>
              </a:lnTo>
              <a:lnTo>
                <a:pt x="186710" y="628056"/>
              </a:lnTo>
            </a:path>
          </a:pathLst>
        </a:custGeom>
      </dgm:spPr>
      <dgm:t>
        <a:bodyPr/>
        <a:lstStyle/>
        <a:p>
          <a:endParaRPr lang="en-AU"/>
        </a:p>
      </dgm:t>
    </dgm:pt>
    <dgm:pt modelId="{4C7BF35A-B421-43EA-A5FF-30AB6B0F360B}" type="pres">
      <dgm:prSet presAssocID="{6F683BCC-E737-486A-8981-D1102FBE1F29}" presName="childText" presStyleLbl="bgAcc1" presStyleIdx="4" presStyleCnt="10" custScaleX="111590">
        <dgm:presLayoutVars>
          <dgm:bulletEnabled val="1"/>
        </dgm:presLayoutVars>
      </dgm:prSet>
      <dgm:spPr>
        <a:prstGeom prst="roundRect">
          <a:avLst>
            <a:gd name="adj" fmla="val 10000"/>
          </a:avLst>
        </a:prstGeom>
      </dgm:spPr>
      <dgm:t>
        <a:bodyPr/>
        <a:lstStyle/>
        <a:p>
          <a:endParaRPr lang="en-AU"/>
        </a:p>
      </dgm:t>
    </dgm:pt>
    <dgm:pt modelId="{0D422C67-889C-4D9B-BF38-29AB27E23969}" type="pres">
      <dgm:prSet presAssocID="{612F51DF-4F97-4E74-A45C-2C85575288FC}" presName="Name13" presStyleLbl="parChTrans1D2" presStyleIdx="5" presStyleCnt="10"/>
      <dgm:spPr>
        <a:custGeom>
          <a:avLst/>
          <a:gdLst/>
          <a:ahLst/>
          <a:cxnLst/>
          <a:rect l="0" t="0" r="0" b="0"/>
          <a:pathLst>
            <a:path>
              <a:moveTo>
                <a:pt x="0" y="0"/>
              </a:moveTo>
              <a:lnTo>
                <a:pt x="0" y="1674817"/>
              </a:lnTo>
              <a:lnTo>
                <a:pt x="186710" y="1674817"/>
              </a:lnTo>
            </a:path>
          </a:pathLst>
        </a:custGeom>
      </dgm:spPr>
      <dgm:t>
        <a:bodyPr/>
        <a:lstStyle/>
        <a:p>
          <a:endParaRPr lang="en-AU"/>
        </a:p>
      </dgm:t>
    </dgm:pt>
    <dgm:pt modelId="{B54397E1-54FA-4156-84C3-25FF133DDB59}" type="pres">
      <dgm:prSet presAssocID="{4CC1BB99-2538-44A3-8CC3-DA2388252C5E}" presName="childText" presStyleLbl="bgAcc1" presStyleIdx="5" presStyleCnt="10" custScaleX="111040">
        <dgm:presLayoutVars>
          <dgm:bulletEnabled val="1"/>
        </dgm:presLayoutVars>
      </dgm:prSet>
      <dgm:spPr>
        <a:prstGeom prst="roundRect">
          <a:avLst>
            <a:gd name="adj" fmla="val 10000"/>
          </a:avLst>
        </a:prstGeom>
      </dgm:spPr>
      <dgm:t>
        <a:bodyPr/>
        <a:lstStyle/>
        <a:p>
          <a:endParaRPr lang="en-AU"/>
        </a:p>
      </dgm:t>
    </dgm:pt>
    <dgm:pt modelId="{19ED5D54-F341-4C5C-85DF-B0641F7F564E}" type="pres">
      <dgm:prSet presAssocID="{97EDE26B-2B09-4B35-BA39-5CE86956D0C4}" presName="Name13" presStyleLbl="parChTrans1D2" presStyleIdx="6" presStyleCnt="10"/>
      <dgm:spPr>
        <a:custGeom>
          <a:avLst/>
          <a:gdLst/>
          <a:ahLst/>
          <a:cxnLst/>
          <a:rect l="0" t="0" r="0" b="0"/>
          <a:pathLst>
            <a:path>
              <a:moveTo>
                <a:pt x="0" y="0"/>
              </a:moveTo>
              <a:lnTo>
                <a:pt x="0" y="2721579"/>
              </a:lnTo>
              <a:lnTo>
                <a:pt x="186710" y="2721579"/>
              </a:lnTo>
            </a:path>
          </a:pathLst>
        </a:custGeom>
      </dgm:spPr>
      <dgm:t>
        <a:bodyPr/>
        <a:lstStyle/>
        <a:p>
          <a:endParaRPr lang="en-AU"/>
        </a:p>
      </dgm:t>
    </dgm:pt>
    <dgm:pt modelId="{96F71116-C06F-47DB-9DEC-90EC89C2E659}" type="pres">
      <dgm:prSet presAssocID="{EA20F67E-D572-4C71-B6F5-E08B632F117F}" presName="childText" presStyleLbl="bgAcc1" presStyleIdx="6" presStyleCnt="10" custScaleX="111590">
        <dgm:presLayoutVars>
          <dgm:bulletEnabled val="1"/>
        </dgm:presLayoutVars>
      </dgm:prSet>
      <dgm:spPr>
        <a:prstGeom prst="roundRect">
          <a:avLst>
            <a:gd name="adj" fmla="val 10000"/>
          </a:avLst>
        </a:prstGeom>
      </dgm:spPr>
      <dgm:t>
        <a:bodyPr/>
        <a:lstStyle/>
        <a:p>
          <a:endParaRPr lang="en-AU"/>
        </a:p>
      </dgm:t>
    </dgm:pt>
    <dgm:pt modelId="{21395845-0805-42D3-87AF-8EE5AF7E6CDB}" type="pres">
      <dgm:prSet presAssocID="{CEB5F3CD-E0E0-49AD-8E2D-31A6D5E349FD}" presName="root" presStyleCnt="0"/>
      <dgm:spPr/>
      <dgm:t>
        <a:bodyPr/>
        <a:lstStyle/>
        <a:p>
          <a:endParaRPr lang="en-AU"/>
        </a:p>
      </dgm:t>
    </dgm:pt>
    <dgm:pt modelId="{30113AC1-EBFF-46E4-A65F-14E9975FEDD3}" type="pres">
      <dgm:prSet presAssocID="{CEB5F3CD-E0E0-49AD-8E2D-31A6D5E349FD}" presName="rootComposite" presStyleCnt="0"/>
      <dgm:spPr/>
      <dgm:t>
        <a:bodyPr/>
        <a:lstStyle/>
        <a:p>
          <a:endParaRPr lang="en-AU"/>
        </a:p>
      </dgm:t>
    </dgm:pt>
    <dgm:pt modelId="{EA894561-1DD2-4553-B840-22A16132E3E3}" type="pres">
      <dgm:prSet presAssocID="{CEB5F3CD-E0E0-49AD-8E2D-31A6D5E349FD}" presName="rootText" presStyleLbl="node1" presStyleIdx="2" presStyleCnt="3" custScaleX="123971" custScaleY="132736"/>
      <dgm:spPr>
        <a:prstGeom prst="roundRect">
          <a:avLst>
            <a:gd name="adj" fmla="val 10000"/>
          </a:avLst>
        </a:prstGeom>
      </dgm:spPr>
      <dgm:t>
        <a:bodyPr/>
        <a:lstStyle/>
        <a:p>
          <a:endParaRPr lang="en-AU"/>
        </a:p>
      </dgm:t>
    </dgm:pt>
    <dgm:pt modelId="{52CD6234-CB94-4101-9323-9E83A40A30D3}" type="pres">
      <dgm:prSet presAssocID="{CEB5F3CD-E0E0-49AD-8E2D-31A6D5E349FD}" presName="rootConnector" presStyleLbl="node1" presStyleIdx="2" presStyleCnt="3"/>
      <dgm:spPr/>
      <dgm:t>
        <a:bodyPr/>
        <a:lstStyle/>
        <a:p>
          <a:endParaRPr lang="en-AU"/>
        </a:p>
      </dgm:t>
    </dgm:pt>
    <dgm:pt modelId="{3AB17CFF-65E3-4248-AACD-2C0CCA90FB53}" type="pres">
      <dgm:prSet presAssocID="{CEB5F3CD-E0E0-49AD-8E2D-31A6D5E349FD}" presName="childShape" presStyleCnt="0"/>
      <dgm:spPr/>
      <dgm:t>
        <a:bodyPr/>
        <a:lstStyle/>
        <a:p>
          <a:endParaRPr lang="en-AU"/>
        </a:p>
      </dgm:t>
    </dgm:pt>
    <dgm:pt modelId="{CDD0D103-29CC-4C59-8953-5B5145345B94}" type="pres">
      <dgm:prSet presAssocID="{6667568E-7FB0-4516-A7CC-8D900F8D616E}" presName="Name13" presStyleLbl="parChTrans1D2" presStyleIdx="7" presStyleCnt="10"/>
      <dgm:spPr>
        <a:custGeom>
          <a:avLst/>
          <a:gdLst/>
          <a:ahLst/>
          <a:cxnLst/>
          <a:rect l="0" t="0" r="0" b="0"/>
          <a:pathLst>
            <a:path>
              <a:moveTo>
                <a:pt x="0" y="0"/>
              </a:moveTo>
              <a:lnTo>
                <a:pt x="0" y="628056"/>
              </a:lnTo>
              <a:lnTo>
                <a:pt x="207628" y="628056"/>
              </a:lnTo>
            </a:path>
          </a:pathLst>
        </a:custGeom>
      </dgm:spPr>
      <dgm:t>
        <a:bodyPr/>
        <a:lstStyle/>
        <a:p>
          <a:endParaRPr lang="en-AU"/>
        </a:p>
      </dgm:t>
    </dgm:pt>
    <dgm:pt modelId="{3698144B-D2F5-4CA1-BCA3-C0379497057B}" type="pres">
      <dgm:prSet presAssocID="{A6A6D807-BBAE-4795-9347-8DF6CC29EECA}" presName="childText" presStyleLbl="bgAcc1" presStyleIdx="7" presStyleCnt="10" custScaleX="126188" custLinFactNeighborX="5747" custLinFactNeighborY="-2032">
        <dgm:presLayoutVars>
          <dgm:bulletEnabled val="1"/>
        </dgm:presLayoutVars>
      </dgm:prSet>
      <dgm:spPr>
        <a:prstGeom prst="roundRect">
          <a:avLst>
            <a:gd name="adj" fmla="val 10000"/>
          </a:avLst>
        </a:prstGeom>
      </dgm:spPr>
      <dgm:t>
        <a:bodyPr/>
        <a:lstStyle/>
        <a:p>
          <a:endParaRPr lang="en-AU"/>
        </a:p>
      </dgm:t>
    </dgm:pt>
    <dgm:pt modelId="{E3CEF010-499C-4D17-98FA-9EB994CC7293}" type="pres">
      <dgm:prSet presAssocID="{A1D1447C-8B04-4806-87EB-A296F3DB1C2A}" presName="Name13" presStyleLbl="parChTrans1D2" presStyleIdx="8" presStyleCnt="10"/>
      <dgm:spPr>
        <a:custGeom>
          <a:avLst/>
          <a:gdLst/>
          <a:ahLst/>
          <a:cxnLst/>
          <a:rect l="0" t="0" r="0" b="0"/>
          <a:pathLst>
            <a:path>
              <a:moveTo>
                <a:pt x="0" y="0"/>
              </a:moveTo>
              <a:lnTo>
                <a:pt x="0" y="1933870"/>
              </a:lnTo>
              <a:lnTo>
                <a:pt x="212626" y="1933870"/>
              </a:lnTo>
            </a:path>
          </a:pathLst>
        </a:custGeom>
      </dgm:spPr>
      <dgm:t>
        <a:bodyPr/>
        <a:lstStyle/>
        <a:p>
          <a:endParaRPr lang="en-AU"/>
        </a:p>
      </dgm:t>
    </dgm:pt>
    <dgm:pt modelId="{9499D2FD-7DB6-4CF0-83DB-A387F7F3EEE6}" type="pres">
      <dgm:prSet presAssocID="{FBD92B8A-F8BE-40FE-B913-0257D8325DB9}" presName="childText" presStyleLbl="bgAcc1" presStyleIdx="8" presStyleCnt="10" custScaleX="126188" custScaleY="95092" custLinFactNeighborX="373" custLinFactNeighborY="1951">
        <dgm:presLayoutVars>
          <dgm:bulletEnabled val="1"/>
        </dgm:presLayoutVars>
      </dgm:prSet>
      <dgm:spPr>
        <a:prstGeom prst="roundRect">
          <a:avLst>
            <a:gd name="adj" fmla="val 10000"/>
          </a:avLst>
        </a:prstGeom>
      </dgm:spPr>
      <dgm:t>
        <a:bodyPr/>
        <a:lstStyle/>
        <a:p>
          <a:endParaRPr lang="en-AU"/>
        </a:p>
      </dgm:t>
    </dgm:pt>
    <dgm:pt modelId="{5CD00D04-C858-4622-9DDD-AE4865946515}" type="pres">
      <dgm:prSet presAssocID="{B79379F5-15BB-40AD-AEDB-299469B56323}" presName="Name13" presStyleLbl="parChTrans1D2" presStyleIdx="9" presStyleCnt="10"/>
      <dgm:spPr>
        <a:custGeom>
          <a:avLst/>
          <a:gdLst/>
          <a:ahLst/>
          <a:cxnLst/>
          <a:rect l="0" t="0" r="0" b="0"/>
          <a:pathLst>
            <a:path>
              <a:moveTo>
                <a:pt x="0" y="0"/>
              </a:moveTo>
              <a:lnTo>
                <a:pt x="0" y="3203323"/>
              </a:lnTo>
              <a:lnTo>
                <a:pt x="212626" y="3203323"/>
              </a:lnTo>
            </a:path>
          </a:pathLst>
        </a:custGeom>
      </dgm:spPr>
      <dgm:t>
        <a:bodyPr/>
        <a:lstStyle/>
        <a:p>
          <a:endParaRPr lang="en-AU"/>
        </a:p>
      </dgm:t>
    </dgm:pt>
    <dgm:pt modelId="{B346C14F-5C3A-40B2-9DFD-8F4383BAB5D0}" type="pres">
      <dgm:prSet presAssocID="{F077E8A3-7790-4ACB-8C1B-18B016F1692C}" presName="childText" presStyleLbl="bgAcc1" presStyleIdx="9" presStyleCnt="10" custScaleX="126188" custLinFactNeighborX="373" custLinFactNeighborY="-440">
        <dgm:presLayoutVars>
          <dgm:bulletEnabled val="1"/>
        </dgm:presLayoutVars>
      </dgm:prSet>
      <dgm:spPr>
        <a:prstGeom prst="roundRect">
          <a:avLst>
            <a:gd name="adj" fmla="val 10000"/>
          </a:avLst>
        </a:prstGeom>
      </dgm:spPr>
      <dgm:t>
        <a:bodyPr/>
        <a:lstStyle/>
        <a:p>
          <a:endParaRPr lang="en-AU"/>
        </a:p>
      </dgm:t>
    </dgm:pt>
  </dgm:ptLst>
  <dgm:cxnLst>
    <dgm:cxn modelId="{5581CBB3-5EAB-4F44-B1D5-D7BC7BDDCFCA}" srcId="{5F198419-7910-4719-9AD5-F39A25C142D1}" destId="{6FD616F6-2199-4761-9A97-53CC5E92B793}" srcOrd="2" destOrd="0" parTransId="{49F512D0-3C19-41CF-A6F9-FE295FBEB43C}" sibTransId="{BE80B33E-E4C9-4362-976C-59E46DBDF569}"/>
    <dgm:cxn modelId="{D4F7F906-E597-B44D-8217-951900F5EB97}" type="presOf" srcId="{82FCB4D4-1275-4157-AC6C-7EC28DE129A0}" destId="{8C69D86C-203B-4CF2-9463-46CC7345F230}" srcOrd="0" destOrd="0" presId="urn:microsoft.com/office/officeart/2005/8/layout/hierarchy3"/>
    <dgm:cxn modelId="{B08B5769-3FD8-5042-800F-798B8D162BB9}" type="presOf" srcId="{5F198419-7910-4719-9AD5-F39A25C142D1}" destId="{3CC2C05B-3778-4F94-8079-F4C1D7BE5D7C}" srcOrd="1" destOrd="0" presId="urn:microsoft.com/office/officeart/2005/8/layout/hierarchy3"/>
    <dgm:cxn modelId="{3BBFDC43-6F64-BA45-A222-E10FCC1B5642}" type="presOf" srcId="{6667568E-7FB0-4516-A7CC-8D900F8D616E}" destId="{CDD0D103-29CC-4C59-8953-5B5145345B94}" srcOrd="0" destOrd="0" presId="urn:microsoft.com/office/officeart/2005/8/layout/hierarchy3"/>
    <dgm:cxn modelId="{350B36BA-CCCD-3547-B80C-D3C4CE38277C}" type="presOf" srcId="{FBD92B8A-F8BE-40FE-B913-0257D8325DB9}" destId="{9499D2FD-7DB6-4CF0-83DB-A387F7F3EEE6}" srcOrd="0" destOrd="0" presId="urn:microsoft.com/office/officeart/2005/8/layout/hierarchy3"/>
    <dgm:cxn modelId="{FA692122-0C39-6C49-B5AB-7C076E8C89AB}" type="presOf" srcId="{A1D1447C-8B04-4806-87EB-A296F3DB1C2A}" destId="{E3CEF010-499C-4D17-98FA-9EB994CC7293}" srcOrd="0" destOrd="0" presId="urn:microsoft.com/office/officeart/2005/8/layout/hierarchy3"/>
    <dgm:cxn modelId="{BFBE316B-EB02-1741-9A32-ACF2A8EF54C5}" type="presOf" srcId="{F077E8A3-7790-4ACB-8C1B-18B016F1692C}" destId="{B346C14F-5C3A-40B2-9DFD-8F4383BAB5D0}" srcOrd="0" destOrd="0" presId="urn:microsoft.com/office/officeart/2005/8/layout/hierarchy3"/>
    <dgm:cxn modelId="{18754236-1AB1-4B00-B1D0-BBCA07CC9CDA}" srcId="{82FCB4D4-1275-4157-AC6C-7EC28DE129A0}" destId="{4CC1BB99-2538-44A3-8CC3-DA2388252C5E}" srcOrd="1" destOrd="0" parTransId="{612F51DF-4F97-4E74-A45C-2C85575288FC}" sibTransId="{909FC220-B79E-4F5E-8A95-01B6BB5FFA48}"/>
    <dgm:cxn modelId="{ED26BC9A-AC9E-D748-AE4C-4435F275CF51}" type="presOf" srcId="{EA20F67E-D572-4C71-B6F5-E08B632F117F}" destId="{96F71116-C06F-47DB-9DEC-90EC89C2E659}" srcOrd="0" destOrd="0" presId="urn:microsoft.com/office/officeart/2005/8/layout/hierarchy3"/>
    <dgm:cxn modelId="{F616A10D-55B4-3346-A8D9-1B92CE73150C}" type="presOf" srcId="{97EDE26B-2B09-4B35-BA39-5CE86956D0C4}" destId="{19ED5D54-F341-4C5C-85DF-B0641F7F564E}" srcOrd="0" destOrd="0" presId="urn:microsoft.com/office/officeart/2005/8/layout/hierarchy3"/>
    <dgm:cxn modelId="{6E4B3CD4-F18F-48EB-AB85-6CBBC48913A8}" srcId="{1B4D4FD3-C529-4D34-A753-B121D3B937D2}" destId="{CEB5F3CD-E0E0-49AD-8E2D-31A6D5E349FD}" srcOrd="2" destOrd="0" parTransId="{C9405CC4-6BDD-4418-AF9C-C477A88B2FFA}" sibTransId="{EAAB10ED-8CBD-495C-805C-87884FB104E9}"/>
    <dgm:cxn modelId="{A5331DEC-7DC9-8B4B-ABB1-2248A23E57FD}" type="presOf" srcId="{A6A6D807-BBAE-4795-9347-8DF6CC29EECA}" destId="{3698144B-D2F5-4CA1-BCA3-C0379497057B}" srcOrd="0" destOrd="0" presId="urn:microsoft.com/office/officeart/2005/8/layout/hierarchy3"/>
    <dgm:cxn modelId="{5228A9BC-59B7-F24D-892A-1D70DAF7A517}" type="presOf" srcId="{5F198419-7910-4719-9AD5-F39A25C142D1}" destId="{E6B16153-FA6C-47EA-9617-77090B3A06F3}" srcOrd="0" destOrd="0" presId="urn:microsoft.com/office/officeart/2005/8/layout/hierarchy3"/>
    <dgm:cxn modelId="{C89319C1-0C88-4787-9B69-2C854EA8F77C}" srcId="{CEB5F3CD-E0E0-49AD-8E2D-31A6D5E349FD}" destId="{FBD92B8A-F8BE-40FE-B913-0257D8325DB9}" srcOrd="1" destOrd="0" parTransId="{A1D1447C-8B04-4806-87EB-A296F3DB1C2A}" sibTransId="{BE7AEEEF-9C58-4387-BF64-04FF6E83C7A9}"/>
    <dgm:cxn modelId="{41DE3132-727A-DD49-861D-56CD8C4B2EAF}" type="presOf" srcId="{CEB5F3CD-E0E0-49AD-8E2D-31A6D5E349FD}" destId="{EA894561-1DD2-4553-B840-22A16132E3E3}" srcOrd="0" destOrd="0" presId="urn:microsoft.com/office/officeart/2005/8/layout/hierarchy3"/>
    <dgm:cxn modelId="{9BA17672-0296-4941-8649-EB25F0D11E28}" srcId="{82FCB4D4-1275-4157-AC6C-7EC28DE129A0}" destId="{6F683BCC-E737-486A-8981-D1102FBE1F29}" srcOrd="0" destOrd="0" parTransId="{71209EE1-41BB-44A1-A115-5E0E2DE6ACFE}" sibTransId="{9B61B284-EB84-4990-B2E6-11B1808ADBC0}"/>
    <dgm:cxn modelId="{BD615AEC-C6F5-4C0A-A4FD-0A247D3C9B47}" srcId="{1B4D4FD3-C529-4D34-A753-B121D3B937D2}" destId="{5F198419-7910-4719-9AD5-F39A25C142D1}" srcOrd="0" destOrd="0" parTransId="{34874E18-F026-431F-B0F9-B797DEE3C6F9}" sibTransId="{E117E730-5B2A-463D-B7C8-01AE50EF10B6}"/>
    <dgm:cxn modelId="{9DE46885-A29C-B741-BFAA-CB15F409EF96}" type="presOf" srcId="{3BF82180-FE87-4514-B48F-1894E11070F2}" destId="{9DBDC3AC-7B94-4AE9-A18D-AF7A902FCC2E}" srcOrd="0" destOrd="0" presId="urn:microsoft.com/office/officeart/2005/8/layout/hierarchy3"/>
    <dgm:cxn modelId="{EF9EE1E0-E58D-6B4D-A2A9-89B1FCA5F51B}" type="presOf" srcId="{488BA749-D2AD-487C-9D6E-683EB8F78054}" destId="{F86CF1E4-54CA-4C48-871C-CE601130E4E2}" srcOrd="0" destOrd="0" presId="urn:microsoft.com/office/officeart/2005/8/layout/hierarchy3"/>
    <dgm:cxn modelId="{E8C100F5-5F3A-4715-B195-B5B03E5D7ED5}" srcId="{5F198419-7910-4719-9AD5-F39A25C142D1}" destId="{36641549-6B61-449A-A3CB-77EB1B411073}" srcOrd="3" destOrd="0" parTransId="{103D2878-C2C7-43F3-B4C6-C7AB9186892C}" sibTransId="{5F692700-F8FD-4772-AB1F-50CB63A9AFE2}"/>
    <dgm:cxn modelId="{C89E9210-303F-A847-8D36-217B9C642ABF}" type="presOf" srcId="{6F683BCC-E737-486A-8981-D1102FBE1F29}" destId="{4C7BF35A-B421-43EA-A5FF-30AB6B0F360B}" srcOrd="0" destOrd="0" presId="urn:microsoft.com/office/officeart/2005/8/layout/hierarchy3"/>
    <dgm:cxn modelId="{F9CD9F07-9C9A-164B-8778-B6D58011060D}" type="presOf" srcId="{4CC1BB99-2538-44A3-8CC3-DA2388252C5E}" destId="{B54397E1-54FA-4156-84C3-25FF133DDB59}" srcOrd="0" destOrd="0" presId="urn:microsoft.com/office/officeart/2005/8/layout/hierarchy3"/>
    <dgm:cxn modelId="{0790E984-E132-4E34-ACBE-52EBE0AF76A1}" srcId="{5F198419-7910-4719-9AD5-F39A25C142D1}" destId="{90A636E6-13EF-41EB-82D1-6A570011A2B8}" srcOrd="1" destOrd="0" parTransId="{3BF82180-FE87-4514-B48F-1894E11070F2}" sibTransId="{0689794F-C270-4D32-80AC-C6FB57B2CFAE}"/>
    <dgm:cxn modelId="{0DA49C88-A26F-8243-8B3A-2D13657E914B}" type="presOf" srcId="{6FD616F6-2199-4761-9A97-53CC5E92B793}" destId="{DEA0D32F-A842-4F8A-AC3E-DEE105A5E01F}" srcOrd="0" destOrd="0" presId="urn:microsoft.com/office/officeart/2005/8/layout/hierarchy3"/>
    <dgm:cxn modelId="{02C35974-9B21-4A50-8594-B504D8ED8610}" srcId="{CEB5F3CD-E0E0-49AD-8E2D-31A6D5E349FD}" destId="{A6A6D807-BBAE-4795-9347-8DF6CC29EECA}" srcOrd="0" destOrd="0" parTransId="{6667568E-7FB0-4516-A7CC-8D900F8D616E}" sibTransId="{34EA88CC-F24D-4067-83F9-3167F5D60E18}"/>
    <dgm:cxn modelId="{032E8DB6-9611-F448-8EE4-F2FADCF237E6}" type="presOf" srcId="{612F51DF-4F97-4E74-A45C-2C85575288FC}" destId="{0D422C67-889C-4D9B-BF38-29AB27E23969}" srcOrd="0" destOrd="0" presId="urn:microsoft.com/office/officeart/2005/8/layout/hierarchy3"/>
    <dgm:cxn modelId="{0597A2AD-FB3B-624A-886B-554CA9BD0B3D}" type="presOf" srcId="{B79379F5-15BB-40AD-AEDB-299469B56323}" destId="{5CD00D04-C858-4622-9DDD-AE4865946515}" srcOrd="0" destOrd="0" presId="urn:microsoft.com/office/officeart/2005/8/layout/hierarchy3"/>
    <dgm:cxn modelId="{B10D9BBA-95BE-4D0A-AC8D-1D7BA8162522}" srcId="{1B4D4FD3-C529-4D34-A753-B121D3B937D2}" destId="{82FCB4D4-1275-4157-AC6C-7EC28DE129A0}" srcOrd="1" destOrd="0" parTransId="{D2BEA166-661F-443D-890A-FEDAFE7F82B8}" sibTransId="{ADB3C86A-3736-44BD-BEA6-24016C75D210}"/>
    <dgm:cxn modelId="{5AEA2384-BC81-514E-81CC-D96068D3B45C}" type="presOf" srcId="{103D2878-C2C7-43F3-B4C6-C7AB9186892C}" destId="{DF619FF2-B6D9-40CA-BC55-240D38645151}" srcOrd="0" destOrd="0" presId="urn:microsoft.com/office/officeart/2005/8/layout/hierarchy3"/>
    <dgm:cxn modelId="{4D417D2C-8C19-4AA8-AB71-A707F04B40E1}" srcId="{82FCB4D4-1275-4157-AC6C-7EC28DE129A0}" destId="{EA20F67E-D572-4C71-B6F5-E08B632F117F}" srcOrd="2" destOrd="0" parTransId="{97EDE26B-2B09-4B35-BA39-5CE86956D0C4}" sibTransId="{0DDC45F8-F744-4C9F-9145-7726E7E5E884}"/>
    <dgm:cxn modelId="{61299CB4-E4EA-EF41-8DC9-DA6EFBDD66F4}" type="presOf" srcId="{36641549-6B61-449A-A3CB-77EB1B411073}" destId="{179164DF-B438-460D-8DC4-79542765C322}" srcOrd="0" destOrd="0" presId="urn:microsoft.com/office/officeart/2005/8/layout/hierarchy3"/>
    <dgm:cxn modelId="{D799307C-AAA4-124B-9936-A64CC0E39673}" type="presOf" srcId="{31E22EC4-E9A0-45F1-B87F-98C88CF9CEED}" destId="{22BBE827-C463-4C2D-8128-51EBF8FF7784}" srcOrd="0" destOrd="0" presId="urn:microsoft.com/office/officeart/2005/8/layout/hierarchy3"/>
    <dgm:cxn modelId="{2C7747D4-43DE-9D40-A134-D428AB59A52B}" type="presOf" srcId="{71209EE1-41BB-44A1-A115-5E0E2DE6ACFE}" destId="{BDC7EB11-1A7D-4EDD-AF20-938065D556BB}" srcOrd="0" destOrd="0" presId="urn:microsoft.com/office/officeart/2005/8/layout/hierarchy3"/>
    <dgm:cxn modelId="{A75ADCDE-EB5E-4EB4-A7E1-5D6CA2D8FF92}" srcId="{CEB5F3CD-E0E0-49AD-8E2D-31A6D5E349FD}" destId="{F077E8A3-7790-4ACB-8C1B-18B016F1692C}" srcOrd="2" destOrd="0" parTransId="{B79379F5-15BB-40AD-AEDB-299469B56323}" sibTransId="{54C5B9D9-5667-45BD-999D-10697A5AFA6A}"/>
    <dgm:cxn modelId="{7BE6550D-3C7E-5943-B0F8-FC7501C36159}" type="presOf" srcId="{CEB5F3CD-E0E0-49AD-8E2D-31A6D5E349FD}" destId="{52CD6234-CB94-4101-9323-9E83A40A30D3}" srcOrd="1" destOrd="0" presId="urn:microsoft.com/office/officeart/2005/8/layout/hierarchy3"/>
    <dgm:cxn modelId="{C15D82F3-9C20-834C-9AD7-D737158E840E}" type="presOf" srcId="{49F512D0-3C19-41CF-A6F9-FE295FBEB43C}" destId="{B3E1863D-BAA8-4F17-ACB7-833045B6B7B8}" srcOrd="0" destOrd="0" presId="urn:microsoft.com/office/officeart/2005/8/layout/hierarchy3"/>
    <dgm:cxn modelId="{6DC598B4-738C-B049-BC06-80D72C6A3740}" type="presOf" srcId="{82FCB4D4-1275-4157-AC6C-7EC28DE129A0}" destId="{8F40B0CB-85C1-4A40-B969-2BF1FC531E38}" srcOrd="1" destOrd="0" presId="urn:microsoft.com/office/officeart/2005/8/layout/hierarchy3"/>
    <dgm:cxn modelId="{479751A5-3B5E-4598-9A56-FF804F0F0F05}" srcId="{5F198419-7910-4719-9AD5-F39A25C142D1}" destId="{488BA749-D2AD-487C-9D6E-683EB8F78054}" srcOrd="0" destOrd="0" parTransId="{31E22EC4-E9A0-45F1-B87F-98C88CF9CEED}" sibTransId="{6C905C80-6ED5-4054-800B-21F2850AE187}"/>
    <dgm:cxn modelId="{862DD525-16F8-C544-9DE9-5138A256FDB5}" type="presOf" srcId="{1B4D4FD3-C529-4D34-A753-B121D3B937D2}" destId="{3A52BB5F-EC6C-45D3-B8DC-EC2AE548FC35}" srcOrd="0" destOrd="0" presId="urn:microsoft.com/office/officeart/2005/8/layout/hierarchy3"/>
    <dgm:cxn modelId="{9A1087C5-5B5E-5444-AE64-E142A6C395B4}" type="presOf" srcId="{90A636E6-13EF-41EB-82D1-6A570011A2B8}" destId="{ECE457E6-2312-4BE0-AD65-A617A3361853}" srcOrd="0" destOrd="0" presId="urn:microsoft.com/office/officeart/2005/8/layout/hierarchy3"/>
    <dgm:cxn modelId="{B28E2CD6-4A95-3444-9156-497F55C32DF1}" type="presParOf" srcId="{3A52BB5F-EC6C-45D3-B8DC-EC2AE548FC35}" destId="{9DA002D9-2F71-4DD2-8474-0CCD63D852A7}" srcOrd="0" destOrd="0" presId="urn:microsoft.com/office/officeart/2005/8/layout/hierarchy3"/>
    <dgm:cxn modelId="{89C3243A-254E-FD45-9B4C-E2F5D1D96EC9}" type="presParOf" srcId="{9DA002D9-2F71-4DD2-8474-0CCD63D852A7}" destId="{0AAC4213-ACD1-4998-8719-7614B69BA243}" srcOrd="0" destOrd="0" presId="urn:microsoft.com/office/officeart/2005/8/layout/hierarchy3"/>
    <dgm:cxn modelId="{EF7157EF-A82E-3649-AD9F-00E29CFC87F7}" type="presParOf" srcId="{0AAC4213-ACD1-4998-8719-7614B69BA243}" destId="{E6B16153-FA6C-47EA-9617-77090B3A06F3}" srcOrd="0" destOrd="0" presId="urn:microsoft.com/office/officeart/2005/8/layout/hierarchy3"/>
    <dgm:cxn modelId="{2612B2E7-9CC3-9D4A-B719-658E624C4FFF}" type="presParOf" srcId="{0AAC4213-ACD1-4998-8719-7614B69BA243}" destId="{3CC2C05B-3778-4F94-8079-F4C1D7BE5D7C}" srcOrd="1" destOrd="0" presId="urn:microsoft.com/office/officeart/2005/8/layout/hierarchy3"/>
    <dgm:cxn modelId="{60A48B86-6E0F-BC4E-88CC-36D221F981F7}" type="presParOf" srcId="{9DA002D9-2F71-4DD2-8474-0CCD63D852A7}" destId="{CD5FF4AA-F849-4BAA-8D84-176C1999CED2}" srcOrd="1" destOrd="0" presId="urn:microsoft.com/office/officeart/2005/8/layout/hierarchy3"/>
    <dgm:cxn modelId="{FCBF7D0F-4BD9-8F48-BB79-570636834EE2}" type="presParOf" srcId="{CD5FF4AA-F849-4BAA-8D84-176C1999CED2}" destId="{22BBE827-C463-4C2D-8128-51EBF8FF7784}" srcOrd="0" destOrd="0" presId="urn:microsoft.com/office/officeart/2005/8/layout/hierarchy3"/>
    <dgm:cxn modelId="{AEB7BD22-333A-5743-B8F8-F100AEC99E02}" type="presParOf" srcId="{CD5FF4AA-F849-4BAA-8D84-176C1999CED2}" destId="{F86CF1E4-54CA-4C48-871C-CE601130E4E2}" srcOrd="1" destOrd="0" presId="urn:microsoft.com/office/officeart/2005/8/layout/hierarchy3"/>
    <dgm:cxn modelId="{1ED1B009-FB5A-2E47-834B-C5DBA86DDD2A}" type="presParOf" srcId="{CD5FF4AA-F849-4BAA-8D84-176C1999CED2}" destId="{9DBDC3AC-7B94-4AE9-A18D-AF7A902FCC2E}" srcOrd="2" destOrd="0" presId="urn:microsoft.com/office/officeart/2005/8/layout/hierarchy3"/>
    <dgm:cxn modelId="{B5067A1A-31FC-414A-9721-8B2B5B3DA734}" type="presParOf" srcId="{CD5FF4AA-F849-4BAA-8D84-176C1999CED2}" destId="{ECE457E6-2312-4BE0-AD65-A617A3361853}" srcOrd="3" destOrd="0" presId="urn:microsoft.com/office/officeart/2005/8/layout/hierarchy3"/>
    <dgm:cxn modelId="{02764BB6-281B-3242-8761-1910228F031C}" type="presParOf" srcId="{CD5FF4AA-F849-4BAA-8D84-176C1999CED2}" destId="{B3E1863D-BAA8-4F17-ACB7-833045B6B7B8}" srcOrd="4" destOrd="0" presId="urn:microsoft.com/office/officeart/2005/8/layout/hierarchy3"/>
    <dgm:cxn modelId="{4B359AFC-9778-D843-B6C1-1F3F221D2F3E}" type="presParOf" srcId="{CD5FF4AA-F849-4BAA-8D84-176C1999CED2}" destId="{DEA0D32F-A842-4F8A-AC3E-DEE105A5E01F}" srcOrd="5" destOrd="0" presId="urn:microsoft.com/office/officeart/2005/8/layout/hierarchy3"/>
    <dgm:cxn modelId="{889C82B0-1ADD-FB41-B724-43D77E46B60D}" type="presParOf" srcId="{CD5FF4AA-F849-4BAA-8D84-176C1999CED2}" destId="{DF619FF2-B6D9-40CA-BC55-240D38645151}" srcOrd="6" destOrd="0" presId="urn:microsoft.com/office/officeart/2005/8/layout/hierarchy3"/>
    <dgm:cxn modelId="{C60D9BAC-E51B-C94B-8BB2-829185879E46}" type="presParOf" srcId="{CD5FF4AA-F849-4BAA-8D84-176C1999CED2}" destId="{179164DF-B438-460D-8DC4-79542765C322}" srcOrd="7" destOrd="0" presId="urn:microsoft.com/office/officeart/2005/8/layout/hierarchy3"/>
    <dgm:cxn modelId="{3DA3EA34-255A-944E-817C-ED994E71DA26}" type="presParOf" srcId="{3A52BB5F-EC6C-45D3-B8DC-EC2AE548FC35}" destId="{DF5D9242-A911-4BAF-BED4-5B0B177C99C8}" srcOrd="1" destOrd="0" presId="urn:microsoft.com/office/officeart/2005/8/layout/hierarchy3"/>
    <dgm:cxn modelId="{A5BE3272-F3B1-DD49-B699-53013F91345F}" type="presParOf" srcId="{DF5D9242-A911-4BAF-BED4-5B0B177C99C8}" destId="{C7A2E706-8C2F-4B6C-82EB-6A0089928B59}" srcOrd="0" destOrd="0" presId="urn:microsoft.com/office/officeart/2005/8/layout/hierarchy3"/>
    <dgm:cxn modelId="{267290EC-5D5E-FB45-BF76-10AA9F3F1936}" type="presParOf" srcId="{C7A2E706-8C2F-4B6C-82EB-6A0089928B59}" destId="{8C69D86C-203B-4CF2-9463-46CC7345F230}" srcOrd="0" destOrd="0" presId="urn:microsoft.com/office/officeart/2005/8/layout/hierarchy3"/>
    <dgm:cxn modelId="{049BAE92-FF0C-174A-87BB-1701414DB9AC}" type="presParOf" srcId="{C7A2E706-8C2F-4B6C-82EB-6A0089928B59}" destId="{8F40B0CB-85C1-4A40-B969-2BF1FC531E38}" srcOrd="1" destOrd="0" presId="urn:microsoft.com/office/officeart/2005/8/layout/hierarchy3"/>
    <dgm:cxn modelId="{D0B8AD3D-5C79-6D4B-A69E-1BB643533ACC}" type="presParOf" srcId="{DF5D9242-A911-4BAF-BED4-5B0B177C99C8}" destId="{40196A6B-6EA7-4BCC-98CC-F084C8A572C4}" srcOrd="1" destOrd="0" presId="urn:microsoft.com/office/officeart/2005/8/layout/hierarchy3"/>
    <dgm:cxn modelId="{590B2E8A-3349-5744-8916-1D2807C38B80}" type="presParOf" srcId="{40196A6B-6EA7-4BCC-98CC-F084C8A572C4}" destId="{BDC7EB11-1A7D-4EDD-AF20-938065D556BB}" srcOrd="0" destOrd="0" presId="urn:microsoft.com/office/officeart/2005/8/layout/hierarchy3"/>
    <dgm:cxn modelId="{4F2FD547-0E5B-0B4F-AA8A-96EB682366DA}" type="presParOf" srcId="{40196A6B-6EA7-4BCC-98CC-F084C8A572C4}" destId="{4C7BF35A-B421-43EA-A5FF-30AB6B0F360B}" srcOrd="1" destOrd="0" presId="urn:microsoft.com/office/officeart/2005/8/layout/hierarchy3"/>
    <dgm:cxn modelId="{37F70A2B-E10F-A04A-8709-3C5A3219BCAF}" type="presParOf" srcId="{40196A6B-6EA7-4BCC-98CC-F084C8A572C4}" destId="{0D422C67-889C-4D9B-BF38-29AB27E23969}" srcOrd="2" destOrd="0" presId="urn:microsoft.com/office/officeart/2005/8/layout/hierarchy3"/>
    <dgm:cxn modelId="{14F8F6C9-7D57-0144-A093-C21B8A24955F}" type="presParOf" srcId="{40196A6B-6EA7-4BCC-98CC-F084C8A572C4}" destId="{B54397E1-54FA-4156-84C3-25FF133DDB59}" srcOrd="3" destOrd="0" presId="urn:microsoft.com/office/officeart/2005/8/layout/hierarchy3"/>
    <dgm:cxn modelId="{89E245E5-FE10-F549-96B9-D0292A4AC055}" type="presParOf" srcId="{40196A6B-6EA7-4BCC-98CC-F084C8A572C4}" destId="{19ED5D54-F341-4C5C-85DF-B0641F7F564E}" srcOrd="4" destOrd="0" presId="urn:microsoft.com/office/officeart/2005/8/layout/hierarchy3"/>
    <dgm:cxn modelId="{EDD5146F-3C62-9A47-86F3-081BFC6C3113}" type="presParOf" srcId="{40196A6B-6EA7-4BCC-98CC-F084C8A572C4}" destId="{96F71116-C06F-47DB-9DEC-90EC89C2E659}" srcOrd="5" destOrd="0" presId="urn:microsoft.com/office/officeart/2005/8/layout/hierarchy3"/>
    <dgm:cxn modelId="{6B1F1421-6B96-A84A-ACFC-D7D19A8F1394}" type="presParOf" srcId="{3A52BB5F-EC6C-45D3-B8DC-EC2AE548FC35}" destId="{21395845-0805-42D3-87AF-8EE5AF7E6CDB}" srcOrd="2" destOrd="0" presId="urn:microsoft.com/office/officeart/2005/8/layout/hierarchy3"/>
    <dgm:cxn modelId="{0ABAE83F-B139-254B-AB29-253D6476A53A}" type="presParOf" srcId="{21395845-0805-42D3-87AF-8EE5AF7E6CDB}" destId="{30113AC1-EBFF-46E4-A65F-14E9975FEDD3}" srcOrd="0" destOrd="0" presId="urn:microsoft.com/office/officeart/2005/8/layout/hierarchy3"/>
    <dgm:cxn modelId="{8DB981C5-8008-0243-818B-5D9C7DD232C7}" type="presParOf" srcId="{30113AC1-EBFF-46E4-A65F-14E9975FEDD3}" destId="{EA894561-1DD2-4553-B840-22A16132E3E3}" srcOrd="0" destOrd="0" presId="urn:microsoft.com/office/officeart/2005/8/layout/hierarchy3"/>
    <dgm:cxn modelId="{D0AF2C71-5E93-CA4B-8F6F-13495D3E95C6}" type="presParOf" srcId="{30113AC1-EBFF-46E4-A65F-14E9975FEDD3}" destId="{52CD6234-CB94-4101-9323-9E83A40A30D3}" srcOrd="1" destOrd="0" presId="urn:microsoft.com/office/officeart/2005/8/layout/hierarchy3"/>
    <dgm:cxn modelId="{D9435215-2230-6B4B-9C31-2917B8E48CEF}" type="presParOf" srcId="{21395845-0805-42D3-87AF-8EE5AF7E6CDB}" destId="{3AB17CFF-65E3-4248-AACD-2C0CCA90FB53}" srcOrd="1" destOrd="0" presId="urn:microsoft.com/office/officeart/2005/8/layout/hierarchy3"/>
    <dgm:cxn modelId="{18E78F9F-730B-374A-B457-BC71D9597DA9}" type="presParOf" srcId="{3AB17CFF-65E3-4248-AACD-2C0CCA90FB53}" destId="{CDD0D103-29CC-4C59-8953-5B5145345B94}" srcOrd="0" destOrd="0" presId="urn:microsoft.com/office/officeart/2005/8/layout/hierarchy3"/>
    <dgm:cxn modelId="{46F3EE13-C7E3-EB42-A830-2E82280E92D5}" type="presParOf" srcId="{3AB17CFF-65E3-4248-AACD-2C0CCA90FB53}" destId="{3698144B-D2F5-4CA1-BCA3-C0379497057B}" srcOrd="1" destOrd="0" presId="urn:microsoft.com/office/officeart/2005/8/layout/hierarchy3"/>
    <dgm:cxn modelId="{6D1A01AA-97E8-C84E-B697-F7B81007D0BE}" type="presParOf" srcId="{3AB17CFF-65E3-4248-AACD-2C0CCA90FB53}" destId="{E3CEF010-499C-4D17-98FA-9EB994CC7293}" srcOrd="2" destOrd="0" presId="urn:microsoft.com/office/officeart/2005/8/layout/hierarchy3"/>
    <dgm:cxn modelId="{AE5B84A6-C7B1-EB42-9B83-F00F07EE0502}" type="presParOf" srcId="{3AB17CFF-65E3-4248-AACD-2C0CCA90FB53}" destId="{9499D2FD-7DB6-4CF0-83DB-A387F7F3EEE6}" srcOrd="3" destOrd="0" presId="urn:microsoft.com/office/officeart/2005/8/layout/hierarchy3"/>
    <dgm:cxn modelId="{7E4FE43E-133A-7E45-A193-41F887CF3324}" type="presParOf" srcId="{3AB17CFF-65E3-4248-AACD-2C0CCA90FB53}" destId="{5CD00D04-C858-4622-9DDD-AE4865946515}" srcOrd="4" destOrd="0" presId="urn:microsoft.com/office/officeart/2005/8/layout/hierarchy3"/>
    <dgm:cxn modelId="{2CB26350-555F-5844-963D-5C2BD12F3F21}" type="presParOf" srcId="{3AB17CFF-65E3-4248-AACD-2C0CCA90FB53}" destId="{B346C14F-5C3A-40B2-9DFD-8F4383BAB5D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16153-FA6C-47EA-9617-77090B3A06F3}">
      <dsp:nvSpPr>
        <dsp:cNvPr id="0" name=""/>
        <dsp:cNvSpPr/>
      </dsp:nvSpPr>
      <dsp:spPr>
        <a:xfrm>
          <a:off x="80656" y="41279"/>
          <a:ext cx="1994737" cy="1052371"/>
        </a:xfrm>
        <a:prstGeom prst="roundRect">
          <a:avLst>
            <a:gd name="adj" fmla="val 10000"/>
          </a:avLst>
        </a:prstGeom>
        <a:solidFill>
          <a:schemeClr val="accent1">
            <a:hueOff val="0"/>
            <a:satOff val="0"/>
            <a:lumOff val="0"/>
            <a:alphaOff val="0"/>
          </a:schemeClr>
        </a:solidFill>
        <a:ln>
          <a:noFill/>
        </a:ln>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dsp:spPr>
      <dsp:style>
        <a:lnRef idx="0">
          <a:scrgbClr r="0" g="0" b="0"/>
        </a:lnRef>
        <a:fillRef idx="3">
          <a:scrgbClr r="0" g="0" b="0"/>
        </a:fillRef>
        <a:effectRef idx="3">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AU" sz="4000" kern="1200" dirty="0" smtClean="0">
              <a:solidFill>
                <a:schemeClr val="tx1"/>
              </a:solidFill>
              <a:latin typeface="Calibri"/>
              <a:ea typeface="+mn-ea"/>
              <a:cs typeface="+mn-cs"/>
            </a:rPr>
            <a:t>Phase 1</a:t>
          </a:r>
        </a:p>
        <a:p>
          <a:pPr lvl="0" algn="ctr" defTabSz="1778000">
            <a:lnSpc>
              <a:spcPct val="90000"/>
            </a:lnSpc>
            <a:spcBef>
              <a:spcPct val="0"/>
            </a:spcBef>
            <a:spcAft>
              <a:spcPct val="35000"/>
            </a:spcAft>
          </a:pPr>
          <a:r>
            <a:rPr lang="en-AU" sz="1800" kern="1200" dirty="0" smtClean="0">
              <a:solidFill>
                <a:schemeClr val="tx1"/>
              </a:solidFill>
              <a:latin typeface="Calibri"/>
              <a:ea typeface="+mn-ea"/>
              <a:cs typeface="+mn-cs"/>
            </a:rPr>
            <a:t>2012 - 2015</a:t>
          </a:r>
          <a:endParaRPr lang="en-AU" sz="1800" kern="1200" dirty="0">
            <a:solidFill>
              <a:schemeClr val="tx1"/>
            </a:solidFill>
            <a:latin typeface="Calibri"/>
            <a:ea typeface="+mn-ea"/>
            <a:cs typeface="+mn-cs"/>
          </a:endParaRPr>
        </a:p>
      </dsp:txBody>
      <dsp:txXfrm>
        <a:off x="111479" y="72102"/>
        <a:ext cx="1933091" cy="990725"/>
      </dsp:txXfrm>
    </dsp:sp>
    <dsp:sp modelId="{22BBE827-C463-4C2D-8128-51EBF8FF7784}">
      <dsp:nvSpPr>
        <dsp:cNvPr id="0" name=""/>
        <dsp:cNvSpPr/>
      </dsp:nvSpPr>
      <dsp:spPr>
        <a:xfrm>
          <a:off x="280130" y="1093650"/>
          <a:ext cx="143446" cy="628062"/>
        </a:xfrm>
        <a:custGeom>
          <a:avLst/>
          <a:gdLst/>
          <a:ahLst/>
          <a:cxnLst/>
          <a:rect l="0" t="0" r="0" b="0"/>
          <a:pathLst>
            <a:path>
              <a:moveTo>
                <a:pt x="0" y="0"/>
              </a:moveTo>
              <a:lnTo>
                <a:pt x="0" y="590465"/>
              </a:lnTo>
              <a:lnTo>
                <a:pt x="134859" y="5904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6CF1E4-54CA-4C48-871C-CE601130E4E2}">
      <dsp:nvSpPr>
        <dsp:cNvPr id="0" name=""/>
        <dsp:cNvSpPr/>
      </dsp:nvSpPr>
      <dsp:spPr>
        <a:xfrm>
          <a:off x="423577" y="1276348"/>
          <a:ext cx="1638445" cy="890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kern="1200" dirty="0" smtClean="0">
              <a:latin typeface="Calibri"/>
              <a:ea typeface="+mn-ea"/>
              <a:cs typeface="+mn-cs"/>
            </a:rPr>
            <a:t>English</a:t>
          </a:r>
          <a:endParaRPr lang="en-AU" sz="1800" kern="1200" dirty="0">
            <a:latin typeface="Calibri"/>
            <a:ea typeface="+mn-ea"/>
            <a:cs typeface="+mn-cs"/>
          </a:endParaRPr>
        </a:p>
      </dsp:txBody>
      <dsp:txXfrm>
        <a:off x="449666" y="1302437"/>
        <a:ext cx="1586267" cy="838552"/>
      </dsp:txXfrm>
    </dsp:sp>
    <dsp:sp modelId="{9DBDC3AC-7B94-4AE9-A18D-AF7A902FCC2E}">
      <dsp:nvSpPr>
        <dsp:cNvPr id="0" name=""/>
        <dsp:cNvSpPr/>
      </dsp:nvSpPr>
      <dsp:spPr>
        <a:xfrm>
          <a:off x="280130" y="1093650"/>
          <a:ext cx="143446" cy="1741475"/>
        </a:xfrm>
        <a:custGeom>
          <a:avLst/>
          <a:gdLst/>
          <a:ahLst/>
          <a:cxnLst/>
          <a:rect l="0" t="0" r="0" b="0"/>
          <a:pathLst>
            <a:path>
              <a:moveTo>
                <a:pt x="0" y="0"/>
              </a:moveTo>
              <a:lnTo>
                <a:pt x="0" y="1637226"/>
              </a:lnTo>
              <a:lnTo>
                <a:pt x="134859" y="16372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E457E6-2312-4BE0-AD65-A617A3361853}">
      <dsp:nvSpPr>
        <dsp:cNvPr id="0" name=""/>
        <dsp:cNvSpPr/>
      </dsp:nvSpPr>
      <dsp:spPr>
        <a:xfrm>
          <a:off x="423577" y="2389761"/>
          <a:ext cx="1638445" cy="890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kern="1200" dirty="0" smtClean="0">
              <a:latin typeface="Calibri"/>
              <a:ea typeface="+mn-ea"/>
              <a:cs typeface="+mn-cs"/>
            </a:rPr>
            <a:t>Mathematics</a:t>
          </a:r>
          <a:endParaRPr lang="en-AU" sz="1800" kern="1200" dirty="0">
            <a:latin typeface="Calibri"/>
            <a:ea typeface="+mn-ea"/>
            <a:cs typeface="+mn-cs"/>
          </a:endParaRPr>
        </a:p>
      </dsp:txBody>
      <dsp:txXfrm>
        <a:off x="449666" y="2415850"/>
        <a:ext cx="1586267" cy="838552"/>
      </dsp:txXfrm>
    </dsp:sp>
    <dsp:sp modelId="{B3E1863D-BAA8-4F17-ACB7-833045B6B7B8}">
      <dsp:nvSpPr>
        <dsp:cNvPr id="0" name=""/>
        <dsp:cNvSpPr/>
      </dsp:nvSpPr>
      <dsp:spPr>
        <a:xfrm>
          <a:off x="280130" y="1093650"/>
          <a:ext cx="143446" cy="2854888"/>
        </a:xfrm>
        <a:custGeom>
          <a:avLst/>
          <a:gdLst/>
          <a:ahLst/>
          <a:cxnLst/>
          <a:rect l="0" t="0" r="0" b="0"/>
          <a:pathLst>
            <a:path>
              <a:moveTo>
                <a:pt x="0" y="0"/>
              </a:moveTo>
              <a:lnTo>
                <a:pt x="0" y="2683987"/>
              </a:lnTo>
              <a:lnTo>
                <a:pt x="134859" y="26839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0D32F-A842-4F8A-AC3E-DEE105A5E01F}">
      <dsp:nvSpPr>
        <dsp:cNvPr id="0" name=""/>
        <dsp:cNvSpPr/>
      </dsp:nvSpPr>
      <dsp:spPr>
        <a:xfrm>
          <a:off x="423577" y="3503174"/>
          <a:ext cx="1638445" cy="890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kern="1200" dirty="0" smtClean="0">
              <a:latin typeface="Calibri"/>
              <a:ea typeface="+mn-ea"/>
              <a:cs typeface="+mn-cs"/>
            </a:rPr>
            <a:t>Science</a:t>
          </a:r>
          <a:endParaRPr lang="en-AU" sz="1800" kern="1200" dirty="0">
            <a:latin typeface="Calibri"/>
            <a:ea typeface="+mn-ea"/>
            <a:cs typeface="+mn-cs"/>
          </a:endParaRPr>
        </a:p>
      </dsp:txBody>
      <dsp:txXfrm>
        <a:off x="449666" y="3529263"/>
        <a:ext cx="1586267" cy="838552"/>
      </dsp:txXfrm>
    </dsp:sp>
    <dsp:sp modelId="{DF619FF2-B6D9-40CA-BC55-240D38645151}">
      <dsp:nvSpPr>
        <dsp:cNvPr id="0" name=""/>
        <dsp:cNvSpPr/>
      </dsp:nvSpPr>
      <dsp:spPr>
        <a:xfrm>
          <a:off x="280130" y="1093650"/>
          <a:ext cx="143446" cy="3968301"/>
        </a:xfrm>
        <a:custGeom>
          <a:avLst/>
          <a:gdLst/>
          <a:ahLst/>
          <a:cxnLst/>
          <a:rect l="0" t="0" r="0" b="0"/>
          <a:pathLst>
            <a:path>
              <a:moveTo>
                <a:pt x="0" y="0"/>
              </a:moveTo>
              <a:lnTo>
                <a:pt x="0" y="3730748"/>
              </a:lnTo>
              <a:lnTo>
                <a:pt x="134859" y="3730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9164DF-B438-460D-8DC4-79542765C322}">
      <dsp:nvSpPr>
        <dsp:cNvPr id="0" name=""/>
        <dsp:cNvSpPr/>
      </dsp:nvSpPr>
      <dsp:spPr>
        <a:xfrm>
          <a:off x="423577" y="4616587"/>
          <a:ext cx="1638445" cy="890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b="0" kern="1200" dirty="0" smtClean="0">
              <a:latin typeface="Calibri"/>
              <a:ea typeface="+mn-ea"/>
              <a:cs typeface="+mn-cs"/>
            </a:rPr>
            <a:t>History</a:t>
          </a:r>
          <a:endParaRPr lang="en-AU" sz="1800" b="0" kern="1200" dirty="0">
            <a:latin typeface="Calibri"/>
            <a:ea typeface="+mn-ea"/>
            <a:cs typeface="+mn-cs"/>
          </a:endParaRPr>
        </a:p>
      </dsp:txBody>
      <dsp:txXfrm>
        <a:off x="449666" y="4642676"/>
        <a:ext cx="1586267" cy="838552"/>
      </dsp:txXfrm>
    </dsp:sp>
    <dsp:sp modelId="{8C69D86C-203B-4CF2-9463-46CC7345F230}">
      <dsp:nvSpPr>
        <dsp:cNvPr id="0" name=""/>
        <dsp:cNvSpPr/>
      </dsp:nvSpPr>
      <dsp:spPr>
        <a:xfrm>
          <a:off x="2464732" y="0"/>
          <a:ext cx="1985990" cy="1183664"/>
        </a:xfrm>
        <a:prstGeom prst="roundRect">
          <a:avLst>
            <a:gd name="adj" fmla="val 10000"/>
          </a:avLst>
        </a:prstGeom>
        <a:solidFill>
          <a:schemeClr val="accent1">
            <a:hueOff val="0"/>
            <a:satOff val="0"/>
            <a:lumOff val="0"/>
            <a:alphaOff val="0"/>
          </a:schemeClr>
        </a:solidFill>
        <a:ln>
          <a:noFill/>
        </a:ln>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dsp:spPr>
      <dsp:style>
        <a:lnRef idx="0">
          <a:scrgbClr r="0" g="0" b="0"/>
        </a:lnRef>
        <a:fillRef idx="3">
          <a:scrgbClr r="0" g="0" b="0"/>
        </a:fillRef>
        <a:effectRef idx="3">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AU" sz="4000" kern="1200" dirty="0" smtClean="0">
              <a:solidFill>
                <a:schemeClr val="tx1"/>
              </a:solidFill>
              <a:latin typeface="Calibri"/>
              <a:ea typeface="+mn-ea"/>
              <a:cs typeface="+mn-cs"/>
            </a:rPr>
            <a:t>Phase 2</a:t>
          </a:r>
        </a:p>
        <a:p>
          <a:pPr lvl="0" algn="ctr" defTabSz="1778000">
            <a:lnSpc>
              <a:spcPct val="90000"/>
            </a:lnSpc>
            <a:spcBef>
              <a:spcPct val="0"/>
            </a:spcBef>
            <a:spcAft>
              <a:spcPct val="35000"/>
            </a:spcAft>
          </a:pPr>
          <a:r>
            <a:rPr lang="en-AU" sz="1800" kern="1200" dirty="0" smtClean="0">
              <a:solidFill>
                <a:schemeClr val="tx1"/>
              </a:solidFill>
              <a:latin typeface="Calibri"/>
              <a:ea typeface="+mn-ea"/>
              <a:cs typeface="+mn-cs"/>
            </a:rPr>
            <a:t>2013 - 2016</a:t>
          </a:r>
          <a:endParaRPr lang="en-AU" sz="1800" kern="1200" dirty="0">
            <a:solidFill>
              <a:schemeClr val="tx1"/>
            </a:solidFill>
            <a:latin typeface="Calibri"/>
            <a:ea typeface="+mn-ea"/>
            <a:cs typeface="+mn-cs"/>
          </a:endParaRPr>
        </a:p>
      </dsp:txBody>
      <dsp:txXfrm>
        <a:off x="2499400" y="34668"/>
        <a:ext cx="1916654" cy="1114328"/>
      </dsp:txXfrm>
    </dsp:sp>
    <dsp:sp modelId="{BDC7EB11-1A7D-4EDD-AF20-938065D556BB}">
      <dsp:nvSpPr>
        <dsp:cNvPr id="0" name=""/>
        <dsp:cNvSpPr/>
      </dsp:nvSpPr>
      <dsp:spPr>
        <a:xfrm>
          <a:off x="2663331" y="1183664"/>
          <a:ext cx="198599" cy="669342"/>
        </a:xfrm>
        <a:custGeom>
          <a:avLst/>
          <a:gdLst/>
          <a:ahLst/>
          <a:cxnLst/>
          <a:rect l="0" t="0" r="0" b="0"/>
          <a:pathLst>
            <a:path>
              <a:moveTo>
                <a:pt x="0" y="0"/>
              </a:moveTo>
              <a:lnTo>
                <a:pt x="0" y="628056"/>
              </a:lnTo>
              <a:lnTo>
                <a:pt x="186710" y="628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BF35A-B421-43EA-A5FF-30AB6B0F360B}">
      <dsp:nvSpPr>
        <dsp:cNvPr id="0" name=""/>
        <dsp:cNvSpPr/>
      </dsp:nvSpPr>
      <dsp:spPr>
        <a:xfrm>
          <a:off x="2861930" y="1407641"/>
          <a:ext cx="1590345" cy="890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b="0" kern="1200" dirty="0" smtClean="0">
              <a:latin typeface="Calibri"/>
              <a:ea typeface="+mn-ea"/>
              <a:cs typeface="+mn-cs"/>
            </a:rPr>
            <a:t>Geography</a:t>
          </a:r>
          <a:endParaRPr lang="en-AU" sz="1800" b="0" kern="1200" dirty="0">
            <a:latin typeface="Calibri"/>
            <a:ea typeface="+mn-ea"/>
            <a:cs typeface="+mn-cs"/>
          </a:endParaRPr>
        </a:p>
      </dsp:txBody>
      <dsp:txXfrm>
        <a:off x="2888019" y="1433730"/>
        <a:ext cx="1538167" cy="838552"/>
      </dsp:txXfrm>
    </dsp:sp>
    <dsp:sp modelId="{0D422C67-889C-4D9B-BF38-29AB27E23969}">
      <dsp:nvSpPr>
        <dsp:cNvPr id="0" name=""/>
        <dsp:cNvSpPr/>
      </dsp:nvSpPr>
      <dsp:spPr>
        <a:xfrm>
          <a:off x="2663331" y="1183664"/>
          <a:ext cx="198599" cy="1782755"/>
        </a:xfrm>
        <a:custGeom>
          <a:avLst/>
          <a:gdLst/>
          <a:ahLst/>
          <a:cxnLst/>
          <a:rect l="0" t="0" r="0" b="0"/>
          <a:pathLst>
            <a:path>
              <a:moveTo>
                <a:pt x="0" y="0"/>
              </a:moveTo>
              <a:lnTo>
                <a:pt x="0" y="1674817"/>
              </a:lnTo>
              <a:lnTo>
                <a:pt x="186710" y="16748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397E1-54FA-4156-84C3-25FF133DDB59}">
      <dsp:nvSpPr>
        <dsp:cNvPr id="0" name=""/>
        <dsp:cNvSpPr/>
      </dsp:nvSpPr>
      <dsp:spPr>
        <a:xfrm>
          <a:off x="2861930" y="2521054"/>
          <a:ext cx="1582507" cy="890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kern="1200" dirty="0" smtClean="0">
              <a:latin typeface="Calibri"/>
              <a:ea typeface="+mn-ea"/>
              <a:cs typeface="+mn-cs"/>
            </a:rPr>
            <a:t>Languages</a:t>
          </a:r>
        </a:p>
      </dsp:txBody>
      <dsp:txXfrm>
        <a:off x="2888019" y="2547143"/>
        <a:ext cx="1530329" cy="838552"/>
      </dsp:txXfrm>
    </dsp:sp>
    <dsp:sp modelId="{19ED5D54-F341-4C5C-85DF-B0641F7F564E}">
      <dsp:nvSpPr>
        <dsp:cNvPr id="0" name=""/>
        <dsp:cNvSpPr/>
      </dsp:nvSpPr>
      <dsp:spPr>
        <a:xfrm>
          <a:off x="2663331" y="1183664"/>
          <a:ext cx="198599" cy="2896168"/>
        </a:xfrm>
        <a:custGeom>
          <a:avLst/>
          <a:gdLst/>
          <a:ahLst/>
          <a:cxnLst/>
          <a:rect l="0" t="0" r="0" b="0"/>
          <a:pathLst>
            <a:path>
              <a:moveTo>
                <a:pt x="0" y="0"/>
              </a:moveTo>
              <a:lnTo>
                <a:pt x="0" y="2721579"/>
              </a:lnTo>
              <a:lnTo>
                <a:pt x="186710" y="27215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F71116-C06F-47DB-9DEC-90EC89C2E659}">
      <dsp:nvSpPr>
        <dsp:cNvPr id="0" name=""/>
        <dsp:cNvSpPr/>
      </dsp:nvSpPr>
      <dsp:spPr>
        <a:xfrm>
          <a:off x="2861930" y="3634467"/>
          <a:ext cx="1590345" cy="890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kern="1200" dirty="0" smtClean="0">
              <a:latin typeface="Calibri"/>
              <a:ea typeface="+mn-ea"/>
              <a:cs typeface="+mn-cs"/>
            </a:rPr>
            <a:t>The Arts</a:t>
          </a:r>
        </a:p>
      </dsp:txBody>
      <dsp:txXfrm>
        <a:off x="2888019" y="3660556"/>
        <a:ext cx="1538167" cy="838552"/>
      </dsp:txXfrm>
    </dsp:sp>
    <dsp:sp modelId="{EA894561-1DD2-4553-B840-22A16132E3E3}">
      <dsp:nvSpPr>
        <dsp:cNvPr id="0" name=""/>
        <dsp:cNvSpPr/>
      </dsp:nvSpPr>
      <dsp:spPr>
        <a:xfrm>
          <a:off x="4896087" y="1294"/>
          <a:ext cx="2208494" cy="1182319"/>
        </a:xfrm>
        <a:prstGeom prst="roundRect">
          <a:avLst>
            <a:gd name="adj" fmla="val 10000"/>
          </a:avLst>
        </a:prstGeom>
        <a:solidFill>
          <a:schemeClr val="accent1">
            <a:hueOff val="0"/>
            <a:satOff val="0"/>
            <a:lumOff val="0"/>
            <a:alphaOff val="0"/>
          </a:schemeClr>
        </a:solidFill>
        <a:ln>
          <a:noFill/>
        </a:ln>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dsp:spPr>
      <dsp:style>
        <a:lnRef idx="0">
          <a:scrgbClr r="0" g="0" b="0"/>
        </a:lnRef>
        <a:fillRef idx="3">
          <a:scrgbClr r="0" g="0" b="0"/>
        </a:fillRef>
        <a:effectRef idx="3">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AU" sz="4000" kern="1200" dirty="0" smtClean="0">
              <a:solidFill>
                <a:schemeClr val="tx1"/>
              </a:solidFill>
              <a:latin typeface="Calibri"/>
              <a:ea typeface="+mn-ea"/>
              <a:cs typeface="+mn-cs"/>
            </a:rPr>
            <a:t>Phase 3</a:t>
          </a:r>
        </a:p>
        <a:p>
          <a:pPr lvl="0" algn="ctr" defTabSz="1778000">
            <a:lnSpc>
              <a:spcPct val="90000"/>
            </a:lnSpc>
            <a:spcBef>
              <a:spcPct val="0"/>
            </a:spcBef>
            <a:spcAft>
              <a:spcPct val="35000"/>
            </a:spcAft>
          </a:pPr>
          <a:r>
            <a:rPr lang="en-AU" sz="1800" kern="1200" dirty="0" smtClean="0">
              <a:solidFill>
                <a:schemeClr val="tx1"/>
              </a:solidFill>
              <a:latin typeface="Calibri"/>
              <a:ea typeface="+mn-ea"/>
              <a:cs typeface="+mn-cs"/>
            </a:rPr>
            <a:t>2014 - ?</a:t>
          </a:r>
          <a:endParaRPr lang="en-AU" sz="1800" kern="1200" dirty="0">
            <a:solidFill>
              <a:schemeClr val="tx1"/>
            </a:solidFill>
            <a:latin typeface="Calibri"/>
            <a:ea typeface="+mn-ea"/>
            <a:cs typeface="+mn-cs"/>
          </a:endParaRPr>
        </a:p>
      </dsp:txBody>
      <dsp:txXfrm>
        <a:off x="4930716" y="35923"/>
        <a:ext cx="2139236" cy="1113061"/>
      </dsp:txXfrm>
    </dsp:sp>
    <dsp:sp modelId="{CDD0D103-29CC-4C59-8953-5B5145345B94}">
      <dsp:nvSpPr>
        <dsp:cNvPr id="0" name=""/>
        <dsp:cNvSpPr/>
      </dsp:nvSpPr>
      <dsp:spPr>
        <a:xfrm>
          <a:off x="5116937" y="1183614"/>
          <a:ext cx="245479" cy="649948"/>
        </a:xfrm>
        <a:custGeom>
          <a:avLst/>
          <a:gdLst/>
          <a:ahLst/>
          <a:cxnLst/>
          <a:rect l="0" t="0" r="0" b="0"/>
          <a:pathLst>
            <a:path>
              <a:moveTo>
                <a:pt x="0" y="0"/>
              </a:moveTo>
              <a:lnTo>
                <a:pt x="0" y="628056"/>
              </a:lnTo>
              <a:lnTo>
                <a:pt x="207628" y="628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8144B-D2F5-4CA1-BCA3-C0379497057B}">
      <dsp:nvSpPr>
        <dsp:cNvPr id="0" name=""/>
        <dsp:cNvSpPr/>
      </dsp:nvSpPr>
      <dsp:spPr>
        <a:xfrm>
          <a:off x="5362416" y="1388197"/>
          <a:ext cx="1798391" cy="890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AU" sz="2000" b="0" kern="1200" dirty="0" smtClean="0">
              <a:latin typeface="Calibri"/>
              <a:ea typeface="+mn-ea"/>
              <a:cs typeface="+mn-cs"/>
            </a:rPr>
            <a:t>Health and Physical Education</a:t>
          </a:r>
          <a:endParaRPr lang="en-AU" sz="2000" b="0" kern="1200" dirty="0">
            <a:latin typeface="Calibri"/>
            <a:ea typeface="+mn-ea"/>
            <a:cs typeface="+mn-cs"/>
          </a:endParaRPr>
        </a:p>
      </dsp:txBody>
      <dsp:txXfrm>
        <a:off x="5388505" y="1414286"/>
        <a:ext cx="1746213" cy="838552"/>
      </dsp:txXfrm>
    </dsp:sp>
    <dsp:sp modelId="{E3CEF010-499C-4D17-98FA-9EB994CC7293}">
      <dsp:nvSpPr>
        <dsp:cNvPr id="0" name=""/>
        <dsp:cNvSpPr/>
      </dsp:nvSpPr>
      <dsp:spPr>
        <a:xfrm>
          <a:off x="5116937" y="1183614"/>
          <a:ext cx="226165" cy="1776980"/>
        </a:xfrm>
        <a:custGeom>
          <a:avLst/>
          <a:gdLst/>
          <a:ahLst/>
          <a:cxnLst/>
          <a:rect l="0" t="0" r="0" b="0"/>
          <a:pathLst>
            <a:path>
              <a:moveTo>
                <a:pt x="0" y="0"/>
              </a:moveTo>
              <a:lnTo>
                <a:pt x="0" y="1933870"/>
              </a:lnTo>
              <a:lnTo>
                <a:pt x="212626" y="1933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99D2FD-7DB6-4CF0-83DB-A387F7F3EEE6}">
      <dsp:nvSpPr>
        <dsp:cNvPr id="0" name=""/>
        <dsp:cNvSpPr/>
      </dsp:nvSpPr>
      <dsp:spPr>
        <a:xfrm>
          <a:off x="5343102" y="2537088"/>
          <a:ext cx="1798391" cy="847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kern="1200" dirty="0" smtClean="0">
              <a:latin typeface="Calibri"/>
              <a:ea typeface="+mn-ea"/>
              <a:cs typeface="+mn-cs"/>
            </a:rPr>
            <a:t>Technologies</a:t>
          </a:r>
          <a:endParaRPr lang="en-AU" sz="1800" kern="1200" dirty="0">
            <a:latin typeface="Calibri"/>
            <a:ea typeface="+mn-ea"/>
            <a:cs typeface="+mn-cs"/>
          </a:endParaRPr>
        </a:p>
      </dsp:txBody>
      <dsp:txXfrm>
        <a:off x="5367910" y="2561896"/>
        <a:ext cx="1748775" cy="797397"/>
      </dsp:txXfrm>
    </dsp:sp>
    <dsp:sp modelId="{5CD00D04-C858-4622-9DDD-AE4865946515}">
      <dsp:nvSpPr>
        <dsp:cNvPr id="0" name=""/>
        <dsp:cNvSpPr/>
      </dsp:nvSpPr>
      <dsp:spPr>
        <a:xfrm>
          <a:off x="5116937" y="1183614"/>
          <a:ext cx="226165" cy="2847237"/>
        </a:xfrm>
        <a:custGeom>
          <a:avLst/>
          <a:gdLst/>
          <a:ahLst/>
          <a:cxnLst/>
          <a:rect l="0" t="0" r="0" b="0"/>
          <a:pathLst>
            <a:path>
              <a:moveTo>
                <a:pt x="0" y="0"/>
              </a:moveTo>
              <a:lnTo>
                <a:pt x="0" y="3203323"/>
              </a:lnTo>
              <a:lnTo>
                <a:pt x="212626" y="32033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6C14F-5C3A-40B2-9DFD-8F4383BAB5D0}">
      <dsp:nvSpPr>
        <dsp:cNvPr id="0" name=""/>
        <dsp:cNvSpPr/>
      </dsp:nvSpPr>
      <dsp:spPr>
        <a:xfrm>
          <a:off x="5343102" y="3585486"/>
          <a:ext cx="1798391" cy="890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b="0" kern="1200" dirty="0" smtClean="0">
              <a:latin typeface="Calibri"/>
              <a:ea typeface="+mn-ea"/>
              <a:cs typeface="+mn-cs"/>
            </a:rPr>
            <a:t>Economics, Business, Civics and Citizenship</a:t>
          </a:r>
          <a:endParaRPr lang="en-AU" sz="1800" b="0" kern="1200" dirty="0">
            <a:latin typeface="Calibri"/>
            <a:ea typeface="+mn-ea"/>
            <a:cs typeface="+mn-cs"/>
          </a:endParaRPr>
        </a:p>
      </dsp:txBody>
      <dsp:txXfrm>
        <a:off x="5369191" y="3611575"/>
        <a:ext cx="1746213" cy="8385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131B7-42E3-7D49-BB28-EBD8868B133A}" type="datetimeFigureOut">
              <a:rPr lang="en-US" smtClean="0"/>
              <a:pPr/>
              <a:t>18/04/13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17571-7721-5A41-B36B-302822DFC979}" type="slidenum">
              <a:rPr lang="en-US" smtClean="0"/>
              <a:pPr/>
              <a:t>‹#›</a:t>
            </a:fld>
            <a:endParaRPr lang="en-US"/>
          </a:p>
        </p:txBody>
      </p:sp>
    </p:spTree>
    <p:extLst>
      <p:ext uri="{BB962C8B-B14F-4D97-AF65-F5344CB8AC3E}">
        <p14:creationId xmlns:p14="http://schemas.microsoft.com/office/powerpoint/2010/main" val="38463460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17571-7721-5A41-B36B-302822DFC979}" type="slidenum">
              <a:rPr lang="en-US" smtClean="0"/>
              <a:pPr/>
              <a:t>5</a:t>
            </a:fld>
            <a:endParaRPr lang="en-US"/>
          </a:p>
        </p:txBody>
      </p:sp>
    </p:spTree>
    <p:extLst>
      <p:ext uri="{BB962C8B-B14F-4D97-AF65-F5344CB8AC3E}">
        <p14:creationId xmlns:p14="http://schemas.microsoft.com/office/powerpoint/2010/main" val="271821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 complementary sub-strand structure has been developed to highlight similarities across the learning area and facilitate integrated approaches</a:t>
            </a:r>
            <a:r>
              <a:rPr lang="en-AU" sz="1200" kern="1200" baseline="0" dirty="0" smtClean="0">
                <a:solidFill>
                  <a:schemeClr val="tx1"/>
                </a:solidFill>
                <a:effectLst/>
                <a:latin typeface="+mn-lt"/>
                <a:ea typeface="+mn-ea"/>
                <a:cs typeface="+mn-cs"/>
              </a:rPr>
              <a:t> to teaching both strands in YearF-8 if desired.</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u="none" kern="1200" baseline="0" dirty="0" smtClean="0">
                <a:solidFill>
                  <a:schemeClr val="tx1"/>
                </a:solidFill>
                <a:effectLst/>
                <a:latin typeface="+mn-lt"/>
                <a:ea typeface="+mn-ea"/>
                <a:cs typeface="+mn-cs"/>
              </a:rPr>
              <a:t>The intent is for teachers to select technologies-specific content from the Knowledge and understanding sub-strand and ask students to apply the content using the skills in the Processes and production sub-strand.</a:t>
            </a:r>
            <a:endParaRPr lang="en-AU" b="0" u="none" dirty="0" smtClean="0">
              <a:solidFill>
                <a:schemeClr val="tx1"/>
              </a:solidFill>
            </a:endParaRPr>
          </a:p>
          <a:p>
            <a:endParaRPr lang="en-AU" b="0" u="none" dirty="0">
              <a:solidFill>
                <a:schemeClr val="tx1"/>
              </a:solidFill>
            </a:endParaRPr>
          </a:p>
        </p:txBody>
      </p:sp>
      <p:sp>
        <p:nvSpPr>
          <p:cNvPr id="4" name="Slide Number Placeholder 3"/>
          <p:cNvSpPr>
            <a:spLocks noGrp="1"/>
          </p:cNvSpPr>
          <p:nvPr>
            <p:ph type="sldNum" sz="quarter" idx="10"/>
          </p:nvPr>
        </p:nvSpPr>
        <p:spPr/>
        <p:txBody>
          <a:bodyPr/>
          <a:lstStyle/>
          <a:p>
            <a:fld id="{5DF17571-7721-5A41-B36B-302822DFC979}" type="slidenum">
              <a:rPr lang="en-US" smtClean="0"/>
              <a:pPr/>
              <a:t>23</a:t>
            </a:fld>
            <a:endParaRPr lang="en-US"/>
          </a:p>
        </p:txBody>
      </p:sp>
    </p:spTree>
    <p:extLst>
      <p:ext uri="{BB962C8B-B14F-4D97-AF65-F5344CB8AC3E}">
        <p14:creationId xmlns:p14="http://schemas.microsoft.com/office/powerpoint/2010/main" val="234510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Knowledge and understanding sub-strand is common to both Design and technologies and Digital technologies.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u="none" kern="1200" dirty="0" smtClean="0">
                <a:solidFill>
                  <a:schemeClr val="tx1"/>
                </a:solidFill>
                <a:effectLst/>
                <a:latin typeface="+mn-lt"/>
                <a:ea typeface="+mn-ea"/>
                <a:cs typeface="+mn-cs"/>
              </a:rPr>
              <a:t>Processes and production has different emphasis: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u="none" dirty="0" smtClean="0">
              <a:solidFill>
                <a:schemeClr val="tx1"/>
              </a:solidFill>
            </a:endParaRPr>
          </a:p>
          <a:p>
            <a:pPr marL="628650" lvl="1" indent="-171450">
              <a:buFont typeface="Arial" pitchFamily="34" charset="0"/>
              <a:buChar char="•"/>
            </a:pPr>
            <a:r>
              <a:rPr lang="en-AU" sz="1200" kern="1200" dirty="0" smtClean="0">
                <a:solidFill>
                  <a:schemeClr val="tx1"/>
                </a:solidFill>
                <a:effectLst/>
                <a:latin typeface="+mn-lt"/>
                <a:ea typeface="+mn-ea"/>
                <a:cs typeface="+mn-cs"/>
              </a:rPr>
              <a:t>Design and technologies </a:t>
            </a:r>
            <a:r>
              <a:rPr lang="en-AU" sz="1200" b="0" u="none" kern="1200" dirty="0" smtClean="0">
                <a:solidFill>
                  <a:schemeClr val="tx1"/>
                </a:solidFill>
                <a:effectLst/>
                <a:latin typeface="+mn-lt"/>
                <a:ea typeface="+mn-ea"/>
                <a:cs typeface="+mn-cs"/>
              </a:rPr>
              <a:t>Processes and production – design, produce and evaluate</a:t>
            </a:r>
          </a:p>
          <a:p>
            <a:pPr marL="628650" lvl="1" indent="-171450">
              <a:buFont typeface="Arial" pitchFamily="34" charset="0"/>
              <a:buChar char="•"/>
            </a:pPr>
            <a:endParaRPr lang="en-AU" sz="1200" b="0" u="none" kern="1200" dirty="0" smtClean="0">
              <a:solidFill>
                <a:schemeClr val="tx1"/>
              </a:solidFill>
              <a:effectLst/>
              <a:latin typeface="+mn-lt"/>
              <a:ea typeface="+mn-ea"/>
              <a:cs typeface="+mn-cs"/>
            </a:endParaRPr>
          </a:p>
          <a:p>
            <a:pPr marL="628650" lvl="1" indent="-171450">
              <a:buFont typeface="Arial" pitchFamily="34" charset="0"/>
              <a:buChar char="•"/>
            </a:pPr>
            <a:r>
              <a:rPr lang="en-AU" sz="1200" kern="1200" dirty="0" smtClean="0">
                <a:solidFill>
                  <a:schemeClr val="tx1"/>
                </a:solidFill>
                <a:effectLst/>
                <a:latin typeface="+mn-lt"/>
                <a:ea typeface="+mn-ea"/>
                <a:cs typeface="+mn-cs"/>
              </a:rPr>
              <a:t>Digital technologies </a:t>
            </a:r>
            <a:r>
              <a:rPr lang="en-AU" sz="1200" b="0" u="none" kern="1200" dirty="0" smtClean="0">
                <a:solidFill>
                  <a:schemeClr val="tx1"/>
                </a:solidFill>
                <a:effectLst/>
                <a:latin typeface="+mn-lt"/>
                <a:ea typeface="+mn-ea"/>
                <a:cs typeface="+mn-cs"/>
              </a:rPr>
              <a:t>Processes and production -  create digital solutions</a:t>
            </a:r>
            <a:endParaRPr lang="en-AU" b="0" u="none" dirty="0" smtClean="0">
              <a:solidFill>
                <a:schemeClr val="tx1"/>
              </a:solidFill>
            </a:endParaRPr>
          </a:p>
          <a:p>
            <a:endParaRPr lang="en-AU" b="0" u="sng"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DF17571-7721-5A41-B36B-302822DFC979}" type="slidenum">
              <a:rPr lang="en-US" smtClean="0"/>
              <a:pPr/>
              <a:t>24</a:t>
            </a:fld>
            <a:endParaRPr lang="en-US"/>
          </a:p>
        </p:txBody>
      </p:sp>
    </p:spTree>
    <p:extLst>
      <p:ext uri="{BB962C8B-B14F-4D97-AF65-F5344CB8AC3E}">
        <p14:creationId xmlns:p14="http://schemas.microsoft.com/office/powerpoint/2010/main" val="119619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Subject/strand specific overview of the </a:t>
            </a:r>
            <a:r>
              <a:rPr lang="en-AU" sz="1200" dirty="0" smtClean="0">
                <a:latin typeface="Arial" pitchFamily="34" charset="0"/>
                <a:cs typeface="Arial" pitchFamily="34" charset="0"/>
              </a:rPr>
              <a:t>proposed </a:t>
            </a:r>
            <a:r>
              <a:rPr lang="en-AU" sz="1200" kern="1200" dirty="0" smtClean="0">
                <a:solidFill>
                  <a:schemeClr val="tx1"/>
                </a:solidFill>
                <a:effectLst/>
                <a:latin typeface="Arial" pitchFamily="34" charset="0"/>
                <a:ea typeface="+mn-ea"/>
                <a:cs typeface="Arial" pitchFamily="34" charset="0"/>
              </a:rPr>
              <a:t>c</a:t>
            </a:r>
            <a:r>
              <a:rPr lang="en-AU" sz="1200" dirty="0" smtClean="0">
                <a:latin typeface="Arial" pitchFamily="34" charset="0"/>
                <a:cs typeface="Arial" pitchFamily="34" charset="0"/>
              </a:rPr>
              <a:t>ontinuum of learning in Design and technologies.</a:t>
            </a:r>
            <a:endParaRPr lang="en-AU" b="0" u="sng" dirty="0" smtClean="0">
              <a:solidFill>
                <a:schemeClr val="tx1"/>
              </a:solidFill>
            </a:endParaRPr>
          </a:p>
          <a:p>
            <a:endParaRPr lang="en-AU" b="0" u="sng"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For any year, the Australian Curriculum is written so that it should not take up more than 80% of the total teaching time available. The time allocated for teaching the Australian Curriculum: Technologies is a decision to be made by state and territory jurisdictions.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0" u="none" dirty="0" smtClean="0">
                <a:solidFill>
                  <a:schemeClr val="tx1"/>
                </a:solidFill>
              </a:rPr>
              <a:t>These are indicative,</a:t>
            </a:r>
            <a:r>
              <a:rPr lang="en-AU" b="0" u="none" baseline="0" dirty="0" smtClean="0">
                <a:solidFill>
                  <a:schemeClr val="tx1"/>
                </a:solidFill>
              </a:rPr>
              <a:t> minimum hours relating to the Australian Curriculum.</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u="none"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0" u="none" baseline="0" dirty="0" smtClean="0">
                <a:solidFill>
                  <a:schemeClr val="tx1"/>
                </a:solidFill>
              </a:rPr>
              <a:t>Is the notional time allocation for Technologies F-10 appropriate?</a:t>
            </a:r>
            <a:endParaRPr lang="en-AU" b="0" u="none" dirty="0">
              <a:solidFill>
                <a:schemeClr val="tx1"/>
              </a:solidFill>
            </a:endParaRPr>
          </a:p>
        </p:txBody>
      </p:sp>
      <p:sp>
        <p:nvSpPr>
          <p:cNvPr id="4" name="Slide Number Placeholder 3"/>
          <p:cNvSpPr>
            <a:spLocks noGrp="1"/>
          </p:cNvSpPr>
          <p:nvPr>
            <p:ph type="sldNum" sz="quarter" idx="10"/>
          </p:nvPr>
        </p:nvSpPr>
        <p:spPr/>
        <p:txBody>
          <a:bodyPr/>
          <a:lstStyle/>
          <a:p>
            <a:fld id="{C05C904F-1DFA-4F1B-BA04-B2519A9EA7C7}" type="slidenum">
              <a:rPr lang="en-AU" smtClean="0"/>
              <a:pPr/>
              <a:t>25</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Subject/strand specific overview of the </a:t>
            </a:r>
            <a:r>
              <a:rPr lang="en-AU" sz="1200" dirty="0" smtClean="0">
                <a:latin typeface="Arial" pitchFamily="34" charset="0"/>
                <a:cs typeface="Arial" pitchFamily="34" charset="0"/>
              </a:rPr>
              <a:t>proposed </a:t>
            </a:r>
            <a:r>
              <a:rPr lang="en-AU" sz="1200" kern="1200" dirty="0" smtClean="0">
                <a:solidFill>
                  <a:schemeClr val="tx1"/>
                </a:solidFill>
                <a:effectLst/>
                <a:latin typeface="Arial" pitchFamily="34" charset="0"/>
                <a:ea typeface="+mn-ea"/>
                <a:cs typeface="Arial" pitchFamily="34" charset="0"/>
              </a:rPr>
              <a:t>c</a:t>
            </a:r>
            <a:r>
              <a:rPr lang="en-AU" sz="1200" dirty="0" smtClean="0">
                <a:latin typeface="Arial" pitchFamily="34" charset="0"/>
                <a:cs typeface="Arial" pitchFamily="34" charset="0"/>
              </a:rPr>
              <a:t>ontinuum of learning in Digital</a:t>
            </a:r>
            <a:r>
              <a:rPr lang="en-AU" sz="1200" baseline="0" dirty="0" smtClean="0">
                <a:latin typeface="Arial" pitchFamily="34" charset="0"/>
                <a:cs typeface="Arial" pitchFamily="34" charset="0"/>
              </a:rPr>
              <a:t> T</a:t>
            </a:r>
            <a:r>
              <a:rPr lang="en-AU" sz="1200" dirty="0" smtClean="0">
                <a:latin typeface="Arial" pitchFamily="34" charset="0"/>
                <a:cs typeface="Arial" pitchFamily="34" charset="0"/>
              </a:rPr>
              <a:t>echnologies.</a:t>
            </a:r>
            <a:endParaRPr lang="en-AU" b="0" u="sng" dirty="0" smtClean="0">
              <a:solidFill>
                <a:schemeClr val="tx1"/>
              </a:solidFill>
            </a:endParaRPr>
          </a:p>
          <a:p>
            <a:endParaRPr lang="en-AU" b="0" u="sng" dirty="0" smtClean="0">
              <a:solidFill>
                <a:schemeClr val="tx1"/>
              </a:solidFill>
            </a:endParaRPr>
          </a:p>
          <a:p>
            <a:endParaRPr lang="en-AU" b="0" u="sng" dirty="0">
              <a:solidFill>
                <a:schemeClr val="tx1"/>
              </a:solidFill>
            </a:endParaRPr>
          </a:p>
        </p:txBody>
      </p:sp>
      <p:sp>
        <p:nvSpPr>
          <p:cNvPr id="4" name="Slide Number Placeholder 3"/>
          <p:cNvSpPr>
            <a:spLocks noGrp="1"/>
          </p:cNvSpPr>
          <p:nvPr>
            <p:ph type="sldNum" sz="quarter" idx="10"/>
          </p:nvPr>
        </p:nvSpPr>
        <p:spPr/>
        <p:txBody>
          <a:bodyPr/>
          <a:lstStyle/>
          <a:p>
            <a:fld id="{C05C904F-1DFA-4F1B-BA04-B2519A9EA7C7}" type="slidenum">
              <a:rPr lang="en-AU" smtClean="0"/>
              <a:pPr/>
              <a:t>26</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t>
            </a:r>
            <a:endParaRPr lang="en-AU" b="0" u="sng" dirty="0" smtClean="0">
              <a:solidFill>
                <a:schemeClr val="tx1"/>
              </a:solidFill>
            </a:endParaRPr>
          </a:p>
          <a:p>
            <a:endParaRPr lang="en-AU" b="0" u="sng" dirty="0">
              <a:solidFill>
                <a:schemeClr val="tx1"/>
              </a:solidFill>
            </a:endParaRPr>
          </a:p>
        </p:txBody>
      </p:sp>
      <p:sp>
        <p:nvSpPr>
          <p:cNvPr id="4" name="Slide Number Placeholder 3"/>
          <p:cNvSpPr>
            <a:spLocks noGrp="1"/>
          </p:cNvSpPr>
          <p:nvPr>
            <p:ph type="sldNum" sz="quarter" idx="10"/>
          </p:nvPr>
        </p:nvSpPr>
        <p:spPr/>
        <p:txBody>
          <a:bodyPr/>
          <a:lstStyle/>
          <a:p>
            <a:fld id="{C05C904F-1DFA-4F1B-BA04-B2519A9EA7C7}" type="slidenum">
              <a:rPr lang="en-AU" smtClean="0"/>
              <a:pPr/>
              <a:t>30</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17571-7721-5A41-B36B-302822DFC979}" type="slidenum">
              <a:rPr lang="en-US" smtClean="0"/>
              <a:pPr/>
              <a:t>6</a:t>
            </a:fld>
            <a:endParaRPr lang="en-US"/>
          </a:p>
        </p:txBody>
      </p:sp>
    </p:spTree>
    <p:extLst>
      <p:ext uri="{BB962C8B-B14F-4D97-AF65-F5344CB8AC3E}">
        <p14:creationId xmlns:p14="http://schemas.microsoft.com/office/powerpoint/2010/main" val="35907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show</a:t>
            </a:r>
            <a:r>
              <a:rPr lang="en-US" baseline="0" dirty="0" smtClean="0"/>
              <a:t> examples here of how teachers use ICT General Capability to add depth &amp; richness?</a:t>
            </a:r>
            <a:endParaRPr lang="en-US" dirty="0"/>
          </a:p>
        </p:txBody>
      </p:sp>
      <p:sp>
        <p:nvSpPr>
          <p:cNvPr id="4" name="Slide Number Placeholder 3"/>
          <p:cNvSpPr>
            <a:spLocks noGrp="1"/>
          </p:cNvSpPr>
          <p:nvPr>
            <p:ph type="sldNum" sz="quarter" idx="10"/>
          </p:nvPr>
        </p:nvSpPr>
        <p:spPr/>
        <p:txBody>
          <a:bodyPr/>
          <a:lstStyle/>
          <a:p>
            <a:fld id="{5DF17571-7721-5A41-B36B-302822DFC979}" type="slidenum">
              <a:rPr lang="en-US" smtClean="0"/>
              <a:pPr/>
              <a:t>10</a:t>
            </a:fld>
            <a:endParaRPr lang="en-US"/>
          </a:p>
        </p:txBody>
      </p:sp>
    </p:spTree>
    <p:extLst>
      <p:ext uri="{BB962C8B-B14F-4D97-AF65-F5344CB8AC3E}">
        <p14:creationId xmlns:p14="http://schemas.microsoft.com/office/powerpoint/2010/main" val="305757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a:t>
            </a:r>
            <a:r>
              <a:rPr lang="en-US" baseline="0" dirty="0" smtClean="0"/>
              <a:t> participants to </a:t>
            </a:r>
            <a:r>
              <a:rPr lang="en-US" baseline="0" dirty="0" err="1" smtClean="0"/>
              <a:t>ictexpo.weebly.com</a:t>
            </a:r>
            <a:r>
              <a:rPr lang="en-US" baseline="0" dirty="0" smtClean="0"/>
              <a:t>  - “workshop” tab</a:t>
            </a:r>
            <a:endParaRPr lang="en-US" dirty="0"/>
          </a:p>
        </p:txBody>
      </p:sp>
      <p:sp>
        <p:nvSpPr>
          <p:cNvPr id="4" name="Slide Number Placeholder 3"/>
          <p:cNvSpPr>
            <a:spLocks noGrp="1"/>
          </p:cNvSpPr>
          <p:nvPr>
            <p:ph type="sldNum" sz="quarter" idx="10"/>
          </p:nvPr>
        </p:nvSpPr>
        <p:spPr/>
        <p:txBody>
          <a:bodyPr/>
          <a:lstStyle/>
          <a:p>
            <a:fld id="{5DF17571-7721-5A41-B36B-302822DFC979}" type="slidenum">
              <a:rPr lang="en-US" smtClean="0"/>
              <a:pPr/>
              <a:t>17</a:t>
            </a:fld>
            <a:endParaRPr lang="en-US"/>
          </a:p>
        </p:txBody>
      </p:sp>
    </p:spTree>
    <p:extLst>
      <p:ext uri="{BB962C8B-B14F-4D97-AF65-F5344CB8AC3E}">
        <p14:creationId xmlns:p14="http://schemas.microsoft.com/office/powerpoint/2010/main" val="398536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enter </a:t>
            </a:r>
            <a:r>
              <a:rPr lang="en-US" dirty="0" err="1" smtClean="0"/>
              <a:t>padlet</a:t>
            </a:r>
            <a:r>
              <a:rPr lang="en-US" dirty="0" smtClean="0"/>
              <a:t> via </a:t>
            </a:r>
            <a:r>
              <a:rPr lang="en-US" dirty="0" err="1" smtClean="0"/>
              <a:t>www.ictexpo.weebly.com</a:t>
            </a:r>
            <a:r>
              <a:rPr lang="en-US" smtClean="0"/>
              <a:t> </a:t>
            </a:r>
            <a:r>
              <a:rPr lang="en-US" baseline="0" smtClean="0"/>
              <a:t>and </a:t>
            </a:r>
            <a:r>
              <a:rPr lang="en-US" baseline="0" dirty="0" smtClean="0"/>
              <a:t>list all the ways they believe they are currently incorporating the ICT General Capability. I think we should get them to specifically list HOW they incorporate ICT G.C. not ALL the capabilities. </a:t>
            </a:r>
            <a:endParaRPr lang="en-US" dirty="0"/>
          </a:p>
        </p:txBody>
      </p:sp>
      <p:sp>
        <p:nvSpPr>
          <p:cNvPr id="4" name="Slide Number Placeholder 3"/>
          <p:cNvSpPr>
            <a:spLocks noGrp="1"/>
          </p:cNvSpPr>
          <p:nvPr>
            <p:ph type="sldNum" sz="quarter" idx="10"/>
          </p:nvPr>
        </p:nvSpPr>
        <p:spPr/>
        <p:txBody>
          <a:bodyPr/>
          <a:lstStyle/>
          <a:p>
            <a:fld id="{5DF17571-7721-5A41-B36B-302822DFC979}" type="slidenum">
              <a:rPr lang="en-US" smtClean="0"/>
              <a:pPr/>
              <a:t>18</a:t>
            </a:fld>
            <a:endParaRPr lang="en-US"/>
          </a:p>
        </p:txBody>
      </p:sp>
    </p:spTree>
    <p:extLst>
      <p:ext uri="{BB962C8B-B14F-4D97-AF65-F5344CB8AC3E}">
        <p14:creationId xmlns:p14="http://schemas.microsoft.com/office/powerpoint/2010/main" val="292744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17571-7721-5A41-B36B-302822DFC979}" type="slidenum">
              <a:rPr lang="en-US" smtClean="0"/>
              <a:pPr/>
              <a:t>19</a:t>
            </a:fld>
            <a:endParaRPr lang="en-US"/>
          </a:p>
        </p:txBody>
      </p:sp>
    </p:spTree>
    <p:extLst>
      <p:ext uri="{BB962C8B-B14F-4D97-AF65-F5344CB8AC3E}">
        <p14:creationId xmlns:p14="http://schemas.microsoft.com/office/powerpoint/2010/main" val="184516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Technologies is the name chosen to address</a:t>
            </a:r>
            <a:r>
              <a:rPr lang="en-AU" sz="1200" kern="1200" baseline="0" dirty="0" smtClean="0">
                <a:solidFill>
                  <a:schemeClr val="tx1"/>
                </a:solidFill>
                <a:effectLst/>
                <a:latin typeface="+mn-lt"/>
                <a:ea typeface="+mn-ea"/>
                <a:cs typeface="+mn-cs"/>
              </a:rPr>
              <a:t> the learning area. It was selected to encompass the broad range of technologies and experiences on offer to students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u="none" kern="1200" baseline="0" dirty="0" smtClean="0">
                <a:solidFill>
                  <a:schemeClr val="tx1"/>
                </a:solidFill>
                <a:effectLst/>
                <a:latin typeface="+mn-lt"/>
                <a:ea typeface="+mn-ea"/>
                <a:cs typeface="+mn-cs"/>
              </a:rPr>
              <a:t>The proposed structure comprises </a:t>
            </a:r>
            <a:r>
              <a:rPr lang="en-AU" sz="1200" b="1" u="none" kern="1200" baseline="0" dirty="0" smtClean="0">
                <a:solidFill>
                  <a:schemeClr val="tx1"/>
                </a:solidFill>
                <a:effectLst/>
                <a:latin typeface="+mn-lt"/>
                <a:ea typeface="+mn-ea"/>
                <a:cs typeface="+mn-cs"/>
              </a:rPr>
              <a:t>two strands </a:t>
            </a:r>
            <a:r>
              <a:rPr lang="en-AU" sz="1200" b="0" u="none" kern="1200" baseline="0" dirty="0" smtClean="0">
                <a:solidFill>
                  <a:schemeClr val="tx1"/>
                </a:solidFill>
                <a:effectLst/>
                <a:latin typeface="+mn-lt"/>
                <a:ea typeface="+mn-ea"/>
                <a:cs typeface="+mn-cs"/>
              </a:rPr>
              <a:t>(Years F-8) and </a:t>
            </a:r>
            <a:r>
              <a:rPr lang="en-AU" sz="1200" b="1" u="none" kern="1200" baseline="0" dirty="0" smtClean="0">
                <a:solidFill>
                  <a:schemeClr val="tx1"/>
                </a:solidFill>
                <a:effectLst/>
                <a:latin typeface="+mn-lt"/>
                <a:ea typeface="+mn-ea"/>
                <a:cs typeface="+mn-cs"/>
              </a:rPr>
              <a:t>two subjects </a:t>
            </a:r>
            <a:r>
              <a:rPr lang="en-AU" sz="1200" b="0" u="none" kern="1200" baseline="0" dirty="0" smtClean="0">
                <a:solidFill>
                  <a:schemeClr val="tx1"/>
                </a:solidFill>
                <a:effectLst/>
                <a:latin typeface="+mn-lt"/>
                <a:ea typeface="+mn-ea"/>
                <a:cs typeface="+mn-cs"/>
              </a:rPr>
              <a:t>(Years 9-12).</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u="none" kern="1200" baseline="0" dirty="0" smtClean="0">
                <a:solidFill>
                  <a:schemeClr val="tx1"/>
                </a:solidFill>
                <a:effectLst/>
                <a:latin typeface="+mn-lt"/>
                <a:ea typeface="+mn-ea"/>
                <a:cs typeface="+mn-cs"/>
              </a:rPr>
              <a:t>It is based on the assumption that all students are entitled to study both Design and technologies and Digital technologies from Foundation to the end of Year 8.</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u="none" kern="1200" baseline="0" dirty="0" smtClean="0">
                <a:solidFill>
                  <a:schemeClr val="tx1"/>
                </a:solidFill>
                <a:effectLst/>
                <a:latin typeface="+mn-lt"/>
                <a:ea typeface="+mn-ea"/>
                <a:cs typeface="+mn-cs"/>
              </a:rPr>
              <a:t>In Years 9-12 students will be able to choose from a range of subjects developed by ACARA and states and territories across a number of learning areas.</a:t>
            </a:r>
            <a:endParaRPr lang="en-AU" b="0" u="none" dirty="0" smtClean="0">
              <a:solidFill>
                <a:schemeClr val="tx1"/>
              </a:solidFill>
            </a:endParaRPr>
          </a:p>
          <a:p>
            <a:endParaRPr lang="en-AU" b="0" u="sng"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DF17571-7721-5A41-B36B-302822DFC979}" type="slidenum">
              <a:rPr lang="en-US" smtClean="0"/>
              <a:pPr/>
              <a:t>20</a:t>
            </a:fld>
            <a:endParaRPr lang="en-US"/>
          </a:p>
        </p:txBody>
      </p:sp>
    </p:spTree>
    <p:extLst>
      <p:ext uri="{BB962C8B-B14F-4D97-AF65-F5344CB8AC3E}">
        <p14:creationId xmlns:p14="http://schemas.microsoft.com/office/powerpoint/2010/main" val="292744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These descriptions</a:t>
            </a:r>
            <a:r>
              <a:rPr lang="en-AU" sz="1200" kern="1200" baseline="0" dirty="0" smtClean="0">
                <a:solidFill>
                  <a:schemeClr val="tx1"/>
                </a:solidFill>
                <a:effectLst/>
                <a:latin typeface="+mn-lt"/>
                <a:ea typeface="+mn-ea"/>
                <a:cs typeface="+mn-cs"/>
              </a:rPr>
              <a:t> of the two subjects/strands are provided in the Background statement. Greater detail appears in the Structure of the Australian Curriculum and the Scope and sequence.</a:t>
            </a:r>
            <a:endParaRPr lang="en-AU" b="0" u="sng"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DF17571-7721-5A41-B36B-302822DFC979}" type="slidenum">
              <a:rPr lang="en-US" smtClean="0"/>
              <a:pPr/>
              <a:t>21</a:t>
            </a:fld>
            <a:endParaRPr lang="en-US"/>
          </a:p>
        </p:txBody>
      </p:sp>
    </p:spTree>
    <p:extLst>
      <p:ext uri="{BB962C8B-B14F-4D97-AF65-F5344CB8AC3E}">
        <p14:creationId xmlns:p14="http://schemas.microsoft.com/office/powerpoint/2010/main" val="270341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While the curriculum is presented as two discreet strands, it will not preclude schools from integrating the strands in teaching and learning programs. Integration is the central pedagogy found in early years, and a key strength for meaningful learning in the Technologies curriculum.</a:t>
            </a:r>
          </a:p>
        </p:txBody>
      </p:sp>
      <p:sp>
        <p:nvSpPr>
          <p:cNvPr id="4" name="Slide Number Placeholder 3"/>
          <p:cNvSpPr>
            <a:spLocks noGrp="1"/>
          </p:cNvSpPr>
          <p:nvPr>
            <p:ph type="sldNum" sz="quarter" idx="10"/>
          </p:nvPr>
        </p:nvSpPr>
        <p:spPr/>
        <p:txBody>
          <a:bodyPr/>
          <a:lstStyle/>
          <a:p>
            <a:fld id="{5DF17571-7721-5A41-B36B-302822DFC979}" type="slidenum">
              <a:rPr lang="en-US" smtClean="0"/>
              <a:pPr/>
              <a:t>22</a:t>
            </a:fld>
            <a:endParaRPr lang="en-US"/>
          </a:p>
        </p:txBody>
      </p:sp>
    </p:spTree>
    <p:extLst>
      <p:ext uri="{BB962C8B-B14F-4D97-AF65-F5344CB8AC3E}">
        <p14:creationId xmlns:p14="http://schemas.microsoft.com/office/powerpoint/2010/main" val="234510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AU"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EE11B604-D3D6-5E46-987A-C71A4487F680}" type="datetimeFigureOut">
              <a:rPr lang="en-US" smtClean="0"/>
              <a:pPr/>
              <a:t>18/04/13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AU"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EE11B604-D3D6-5E46-987A-C71A4487F680}" type="datetimeFigureOut">
              <a:rPr lang="en-US" smtClean="0"/>
              <a:pPr/>
              <a:t>18/04/13</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5F5ECBE9-154C-9942-BCF3-B2BC9ED123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AU" smtClean="0"/>
              <a:t>Click to edit Master title style</a:t>
            </a:r>
            <a:endParaRPr/>
          </a:p>
        </p:txBody>
      </p:sp>
      <p:sp>
        <p:nvSpPr>
          <p:cNvPr id="3" name="Date Placeholder 2"/>
          <p:cNvSpPr>
            <a:spLocks noGrp="1"/>
          </p:cNvSpPr>
          <p:nvPr>
            <p:ph type="dt" sz="half" idx="10"/>
          </p:nvPr>
        </p:nvSpPr>
        <p:spPr/>
        <p:txBody>
          <a:bodyPr/>
          <a:lstStyle/>
          <a:p>
            <a:fld id="{EE11B604-D3D6-5E46-987A-C71A4487F680}" type="datetimeFigureOut">
              <a:rPr lang="en-US" smtClean="0"/>
              <a:pPr/>
              <a:t>18/04/13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ECBE9-154C-9942-BCF3-B2BC9ED123E9}"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11B604-D3D6-5E46-987A-C71A4487F680}" type="datetimeFigureOut">
              <a:rPr lang="en-US" smtClean="0"/>
              <a:pPr/>
              <a:t>18/04/13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ECBE9-154C-9942-BCF3-B2BC9ED123E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EE11B604-D3D6-5E46-987A-C71A4487F680}" type="datetimeFigureOut">
              <a:rPr lang="en-US" smtClean="0"/>
              <a:pPr/>
              <a:t>18/04/13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ECBE9-154C-9942-BCF3-B2BC9ED123E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EE11B604-D3D6-5E46-987A-C71A4487F680}" type="datetimeFigureOut">
              <a:rPr lang="en-US" smtClean="0"/>
              <a:pPr/>
              <a:t>18/04/13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ECBE9-154C-9942-BCF3-B2BC9ED123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EE11B604-D3D6-5E46-987A-C71A4487F680}" type="datetimeFigureOut">
              <a:rPr lang="en-US" smtClean="0"/>
              <a:pPr/>
              <a:t>18/04/13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ECBE9-154C-9942-BCF3-B2BC9ED123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AU"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EE11B604-D3D6-5E46-987A-C71A4487F680}" type="datetimeFigureOut">
              <a:rPr lang="en-US" smtClean="0"/>
              <a:pPr/>
              <a:t>18/04/13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AU"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EE11B604-D3D6-5E46-987A-C71A4487F680}" type="datetimeFigureOut">
              <a:rPr lang="en-US" smtClean="0"/>
              <a:pPr/>
              <a:t>18/04/13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AU"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EE11B604-D3D6-5E46-987A-C71A4487F680}" type="datetimeFigureOut">
              <a:rPr lang="en-US" smtClean="0"/>
              <a:pPr/>
              <a:t>18/04/13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ECBE9-154C-9942-BCF3-B2BC9ED123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EE11B604-D3D6-5E46-987A-C71A4487F680}" type="datetimeFigureOut">
              <a:rPr lang="en-US" smtClean="0"/>
              <a:pPr/>
              <a:t>18/04/13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ECBE9-154C-9942-BCF3-B2BC9ED123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EE11B604-D3D6-5E46-987A-C71A4487F680}" type="datetimeFigureOut">
              <a:rPr lang="en-US" smtClean="0"/>
              <a:pPr/>
              <a:t>18/04/13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ECBE9-154C-9942-BCF3-B2BC9ED123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E11B604-D3D6-5E46-987A-C71A4487F680}" type="datetimeFigureOut">
              <a:rPr lang="en-US" smtClean="0"/>
              <a:pPr/>
              <a:t>18/04/13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ECBE9-154C-9942-BCF3-B2BC9ED123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AU"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EE11B604-D3D6-5E46-987A-C71A4487F680}" type="datetimeFigureOut">
              <a:rPr lang="en-US" smtClean="0"/>
              <a:pPr/>
              <a:t>18/04/13</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5F5ECBE9-154C-9942-BCF3-B2BC9ED123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AU"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EE11B604-D3D6-5E46-987A-C71A4487F680}" type="datetimeFigureOut">
              <a:rPr lang="en-US" smtClean="0"/>
              <a:pPr/>
              <a:t>18/04/13</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5F5ECBE9-154C-9942-BCF3-B2BC9ED123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ustraliancurriculum.edu.au/GeneralCapabilities/Overview/General-capabilities-in-the-learning-areas" TargetMode="External"/><Relationship Id="rId4" Type="http://schemas.openxmlformats.org/officeDocument/2006/relationships/hyperlink" Target="http://www.australiancurriculum.edu.au/English/Curriculum/F-10" TargetMode="External"/><Relationship Id="rId5"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www.ictexpo.weebly.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padlet.com/wall/ztz7jv2gy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image" Target="../media/image12.png"/><Relationship Id="rId5" Type="http://schemas.openxmlformats.org/officeDocument/2006/relationships/hyperlink" Target="https://webmail.cathednet.wa.edu.au/OWA/redir.aspx?C=8a561664810b4c938952749e5c14f95d&amp;URL=http://www.youtube.com/watch?v=0pxaFzRtx7k" TargetMode="External"/><Relationship Id="rId1" Type="http://schemas.microsoft.com/office/2007/relationships/media" Target="file://localhost/Users/petercarey/Desktop/Lesson%201%20-%20Scratch%20Basics.mp4" TargetMode="External"/><Relationship Id="rId2" Type="http://schemas.openxmlformats.org/officeDocument/2006/relationships/video" Target="file://localhost/Users/petercarey/Desktop/Lesson%201%20-%20Scratch%20Basics.mp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pub?id=1dA5idOGlWJdOHSgNhhMnNjTJpVtqdLwSLoatFo0vOhk"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ims.cathednet.wa.edu.au"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Australian Curriculum Technologies</a:t>
            </a:r>
            <a:endParaRPr lang="en-US" b="1" dirty="0"/>
          </a:p>
        </p:txBody>
      </p:sp>
      <p:sp>
        <p:nvSpPr>
          <p:cNvPr id="3" name="Subtitle 2"/>
          <p:cNvSpPr>
            <a:spLocks noGrp="1"/>
          </p:cNvSpPr>
          <p:nvPr>
            <p:ph type="subTitle" idx="1"/>
          </p:nvPr>
        </p:nvSpPr>
        <p:spPr/>
        <p:txBody>
          <a:bodyPr/>
          <a:lstStyle/>
          <a:p>
            <a:r>
              <a:rPr lang="en-US" dirty="0" smtClean="0"/>
              <a:t>Peel ICT Expo </a:t>
            </a:r>
            <a:br>
              <a:rPr lang="en-US" dirty="0" smtClean="0"/>
            </a:br>
            <a:r>
              <a:rPr lang="en-US" dirty="0" smtClean="0"/>
              <a:t>May 2013</a:t>
            </a:r>
            <a:endParaRPr lang="en-US" dirty="0"/>
          </a:p>
        </p:txBody>
      </p:sp>
    </p:spTree>
    <p:extLst>
      <p:ext uri="{BB962C8B-B14F-4D97-AF65-F5344CB8AC3E}">
        <p14:creationId xmlns:p14="http://schemas.microsoft.com/office/powerpoint/2010/main" val="34376537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98534" y="1646765"/>
            <a:ext cx="3657600" cy="2617259"/>
          </a:xfrm>
        </p:spPr>
        <p:txBody>
          <a:bodyPr>
            <a:normAutofit lnSpcReduction="10000"/>
          </a:bodyPr>
          <a:lstStyle/>
          <a:p>
            <a:pPr marL="0" indent="0">
              <a:buNone/>
            </a:pPr>
            <a:r>
              <a:rPr lang="en-AU" sz="2800" i="1" dirty="0">
                <a:solidFill>
                  <a:schemeClr val="tx1"/>
                </a:solidFill>
              </a:rPr>
              <a:t>Where can I find more Information about the General </a:t>
            </a:r>
            <a:r>
              <a:rPr lang="en-AU" sz="2800" i="1" dirty="0" err="1">
                <a:solidFill>
                  <a:schemeClr val="tx1"/>
                </a:solidFill>
              </a:rPr>
              <a:t>Capabilities</a:t>
            </a:r>
            <a:r>
              <a:rPr lang="en-AU" sz="2800" i="1" dirty="0" err="1" smtClean="0">
                <a:solidFill>
                  <a:schemeClr val="tx1"/>
                </a:solidFill>
              </a:rPr>
              <a:t>?The</a:t>
            </a:r>
            <a:r>
              <a:rPr lang="en-AU" sz="2800" i="1" dirty="0" smtClean="0">
                <a:solidFill>
                  <a:schemeClr val="tx1"/>
                </a:solidFill>
              </a:rPr>
              <a:t> </a:t>
            </a:r>
            <a:r>
              <a:rPr lang="en-AU" sz="2800" i="1" dirty="0" smtClean="0">
                <a:hlinkClick r:id="rId3"/>
              </a:rPr>
              <a:t>General </a:t>
            </a:r>
            <a:r>
              <a:rPr lang="en-AU" sz="2800" i="1" dirty="0">
                <a:hlinkClick r:id="rId3"/>
              </a:rPr>
              <a:t>Capabilities</a:t>
            </a:r>
            <a:r>
              <a:rPr lang="en-AU" sz="2800" i="1" dirty="0" smtClean="0">
                <a:hlinkClick r:id="rId3"/>
              </a:rPr>
              <a:t> </a:t>
            </a:r>
            <a:r>
              <a:rPr lang="en-AU" sz="2800" i="1" dirty="0" smtClean="0"/>
              <a:t> </a:t>
            </a:r>
            <a:r>
              <a:rPr lang="en-AU" sz="2800" i="1" dirty="0" smtClean="0">
                <a:solidFill>
                  <a:schemeClr val="tx1"/>
                </a:solidFill>
              </a:rPr>
              <a:t>are on the  Australian </a:t>
            </a:r>
            <a:r>
              <a:rPr lang="en-AU" sz="2800" i="1" dirty="0">
                <a:solidFill>
                  <a:schemeClr val="tx1"/>
                </a:solidFill>
              </a:rPr>
              <a:t>Curriculum </a:t>
            </a:r>
            <a:r>
              <a:rPr lang="en-AU" sz="2800" i="1" dirty="0" smtClean="0">
                <a:solidFill>
                  <a:schemeClr val="tx1"/>
                </a:solidFill>
              </a:rPr>
              <a:t>website.</a:t>
            </a:r>
          </a:p>
          <a:p>
            <a:pPr marL="0" indent="0">
              <a:buNone/>
            </a:pPr>
            <a:endParaRPr lang="en-US" dirty="0"/>
          </a:p>
        </p:txBody>
      </p:sp>
      <p:sp>
        <p:nvSpPr>
          <p:cNvPr id="5" name="Title 1"/>
          <p:cNvSpPr>
            <a:spLocks noGrp="1"/>
          </p:cNvSpPr>
          <p:nvPr>
            <p:ph type="title"/>
          </p:nvPr>
        </p:nvSpPr>
        <p:spPr>
          <a:xfrm>
            <a:off x="440794" y="507999"/>
            <a:ext cx="8229600" cy="787400"/>
          </a:xfrm>
        </p:spPr>
        <p:txBody>
          <a:bodyPr/>
          <a:lstStyle/>
          <a:p>
            <a:r>
              <a:rPr lang="en-AU" b="1" dirty="0" smtClean="0">
                <a:solidFill>
                  <a:schemeClr val="accent1"/>
                </a:solidFill>
                <a:effectLst>
                  <a:outerShdw blurRad="38100" dist="38100" dir="2700000" algn="tl">
                    <a:srgbClr val="000000">
                      <a:alpha val="43137"/>
                    </a:srgbClr>
                  </a:outerShdw>
                  <a:reflection blurRad="12700" stA="48000" endA="300" endPos="55000" dir="5400000" sy="-90000" algn="bl" rotWithShape="0"/>
                </a:effectLst>
              </a:rPr>
              <a:t>The General Capabilities</a:t>
            </a:r>
            <a:endParaRPr lang="en-AU" b="1" dirty="0">
              <a:solidFill>
                <a:schemeClr val="accent1"/>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Content Placeholder 2"/>
          <p:cNvSpPr>
            <a:spLocks noGrp="1"/>
          </p:cNvSpPr>
          <p:nvPr>
            <p:ph sz="half" idx="1"/>
          </p:nvPr>
        </p:nvSpPr>
        <p:spPr>
          <a:xfrm>
            <a:off x="305327" y="1710267"/>
            <a:ext cx="4572000" cy="4127500"/>
          </a:xfrm>
        </p:spPr>
        <p:txBody>
          <a:bodyPr>
            <a:normAutofit/>
          </a:bodyPr>
          <a:lstStyle/>
          <a:p>
            <a:pPr marL="0" indent="0">
              <a:buNone/>
            </a:pPr>
            <a:r>
              <a:rPr lang="en-US" sz="2400" i="1" dirty="0">
                <a:solidFill>
                  <a:schemeClr val="tx1"/>
                </a:solidFill>
              </a:rPr>
              <a:t>The General Capabilities are addressed through the learning areas and are identified where they offer opportunities to </a:t>
            </a:r>
            <a:r>
              <a:rPr lang="en-US" sz="2400" b="1" i="1" dirty="0">
                <a:solidFill>
                  <a:srgbClr val="FF0000"/>
                </a:solidFill>
              </a:rPr>
              <a:t>add depth and richness</a:t>
            </a:r>
            <a:r>
              <a:rPr lang="en-US" sz="2400" b="1" i="1" dirty="0">
                <a:solidFill>
                  <a:schemeClr val="tx1"/>
                </a:solidFill>
              </a:rPr>
              <a:t> </a:t>
            </a:r>
            <a:r>
              <a:rPr lang="en-US" sz="2400" i="1" dirty="0">
                <a:solidFill>
                  <a:schemeClr val="tx1"/>
                </a:solidFill>
              </a:rPr>
              <a:t>to student learning in </a:t>
            </a:r>
            <a:r>
              <a:rPr lang="en-US" sz="2400" i="1" dirty="0" smtClean="0">
                <a:solidFill>
                  <a:schemeClr val="tx1"/>
                </a:solidFill>
              </a:rPr>
              <a:t>content elaborations.  </a:t>
            </a:r>
            <a:r>
              <a:rPr lang="en-US" sz="1000" dirty="0" smtClean="0">
                <a:hlinkClick r:id="rId4"/>
              </a:rPr>
              <a:t>http</a:t>
            </a:r>
            <a:r>
              <a:rPr lang="en-US" sz="1000" dirty="0">
                <a:hlinkClick r:id="rId4"/>
              </a:rPr>
              <a:t>://www.australiancurriculum.edu.au/English/Curriculum/F-10</a:t>
            </a:r>
            <a:endParaRPr lang="en-US" sz="1000" dirty="0"/>
          </a:p>
          <a:p>
            <a:pPr algn="ctr">
              <a:buNone/>
            </a:pPr>
            <a:endParaRPr lang="en-US" sz="2400" dirty="0"/>
          </a:p>
          <a:p>
            <a:pPr marL="0" indent="0">
              <a:buNone/>
            </a:pPr>
            <a:endParaRPr lang="en-US" dirty="0"/>
          </a:p>
        </p:txBody>
      </p:sp>
      <p:pic>
        <p:nvPicPr>
          <p:cNvPr id="7" name="Picture 6" descr="Screen Shot 2013-03-20 at 9.51.18 PM.png"/>
          <p:cNvPicPr>
            <a:picLocks noChangeAspect="1"/>
          </p:cNvPicPr>
          <p:nvPr/>
        </p:nvPicPr>
        <p:blipFill>
          <a:blip r:embed="rId5"/>
          <a:stretch>
            <a:fillRect/>
          </a:stretch>
        </p:blipFill>
        <p:spPr>
          <a:xfrm>
            <a:off x="440794" y="4264024"/>
            <a:ext cx="8229600" cy="2234144"/>
          </a:xfrm>
          <a:prstGeom prst="rect">
            <a:avLst/>
          </a:prstGeom>
        </p:spPr>
      </p:pic>
    </p:spTree>
    <p:extLst>
      <p:ext uri="{BB962C8B-B14F-4D97-AF65-F5344CB8AC3E}">
        <p14:creationId xmlns:p14="http://schemas.microsoft.com/office/powerpoint/2010/main" val="39699613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0352" y="880534"/>
            <a:ext cx="3657600" cy="543560"/>
          </a:xfrm>
        </p:spPr>
        <p:txBody>
          <a:bodyPr>
            <a:normAutofit fontScale="90000"/>
          </a:bodyPr>
          <a:lstStyle/>
          <a:p>
            <a:r>
              <a:rPr lang="en-US" b="1" dirty="0" smtClean="0">
                <a:solidFill>
                  <a:schemeClr val="accent1"/>
                </a:solidFill>
                <a:effectLst>
                  <a:outerShdw blurRad="38100" dist="38100" dir="2700000" algn="tl">
                    <a:srgbClr val="000000">
                      <a:alpha val="43137"/>
                    </a:srgbClr>
                  </a:outerShdw>
                  <a:reflection blurRad="12700" stA="48000" endA="300" endPos="55000" dir="5400000" sy="-90000" algn="bl" rotWithShape="0"/>
                </a:effectLst>
              </a:rPr>
              <a:t>The General Capabilities</a:t>
            </a:r>
            <a:endParaRPr lang="en-US" b="1" dirty="0">
              <a:solidFill>
                <a:schemeClr val="accent1"/>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5" name="Text Placeholder 4"/>
          <p:cNvSpPr>
            <a:spLocks noGrp="1"/>
          </p:cNvSpPr>
          <p:nvPr>
            <p:ph type="body" sz="half" idx="2"/>
          </p:nvPr>
        </p:nvSpPr>
        <p:spPr>
          <a:xfrm>
            <a:off x="287867" y="1615201"/>
            <a:ext cx="3900085" cy="3938932"/>
          </a:xfrm>
        </p:spPr>
        <p:txBody>
          <a:bodyPr>
            <a:normAutofit/>
          </a:bodyPr>
          <a:lstStyle/>
          <a:p>
            <a:pPr marL="137160"/>
            <a:r>
              <a:rPr lang="en-AU" b="1" dirty="0">
                <a:solidFill>
                  <a:srgbClr val="000090"/>
                </a:solidFill>
              </a:rPr>
              <a:t>All of the Seven (7) General Capabilities like the ICT Capability consist of three sections</a:t>
            </a:r>
            <a:r>
              <a:rPr lang="en-AU" dirty="0">
                <a:solidFill>
                  <a:srgbClr val="0070C0"/>
                </a:solidFill>
              </a:rPr>
              <a:t>:</a:t>
            </a:r>
          </a:p>
          <a:p>
            <a:pPr marL="137160"/>
            <a:endParaRPr lang="en-AU" dirty="0"/>
          </a:p>
          <a:p>
            <a:pPr marL="285750" indent="-285750">
              <a:buFont typeface="Arial"/>
              <a:buChar char="•"/>
            </a:pPr>
            <a:r>
              <a:rPr lang="en-AU" dirty="0"/>
              <a:t>Introduction </a:t>
            </a:r>
          </a:p>
          <a:p>
            <a:pPr marL="285750" indent="-285750">
              <a:buFont typeface="Arial"/>
              <a:buChar char="•"/>
            </a:pPr>
            <a:endParaRPr lang="en-AU" dirty="0"/>
          </a:p>
          <a:p>
            <a:pPr marL="285750" indent="-285750">
              <a:buFont typeface="Arial"/>
              <a:buChar char="•"/>
            </a:pPr>
            <a:r>
              <a:rPr lang="en-AU" dirty="0"/>
              <a:t>Organising elements </a:t>
            </a:r>
          </a:p>
          <a:p>
            <a:pPr marL="285750" indent="-285750">
              <a:buFont typeface="Arial"/>
              <a:buChar char="•"/>
            </a:pPr>
            <a:endParaRPr lang="en-AU" dirty="0"/>
          </a:p>
          <a:p>
            <a:pPr marL="285750" indent="-285750">
              <a:buFont typeface="Arial"/>
              <a:buChar char="•"/>
            </a:pPr>
            <a:r>
              <a:rPr lang="en-AU" dirty="0"/>
              <a:t>A continuum across stages of schooling</a:t>
            </a:r>
          </a:p>
          <a:p>
            <a:endParaRPr lang="en-US" dirty="0"/>
          </a:p>
        </p:txBody>
      </p:sp>
      <p:pic>
        <p:nvPicPr>
          <p:cNvPr id="13" name="Picture 12" descr="Screen Shot 2013-03-20 at 5.38.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963" y="1511300"/>
            <a:ext cx="5028703" cy="4042833"/>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61705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ICT as a GENERAL CAPABILITY </a:t>
            </a:r>
            <a:endParaRPr lang="en-US" b="1" dirty="0"/>
          </a:p>
        </p:txBody>
      </p:sp>
      <p:sp>
        <p:nvSpPr>
          <p:cNvPr id="3" name="Text Placeholder 2"/>
          <p:cNvSpPr>
            <a:spLocks noGrp="1"/>
          </p:cNvSpPr>
          <p:nvPr>
            <p:ph type="body" idx="1"/>
          </p:nvPr>
        </p:nvSpPr>
        <p:spPr>
          <a:xfrm>
            <a:off x="4705351" y="2286607"/>
            <a:ext cx="3657600" cy="868362"/>
          </a:xfrm>
        </p:spPr>
        <p:txBody>
          <a:bodyPr/>
          <a:lstStyle/>
          <a:p>
            <a:r>
              <a:rPr lang="en-AU" sz="2800" dirty="0" smtClean="0">
                <a:solidFill>
                  <a:srgbClr val="FF6600"/>
                </a:solidFill>
              </a:rPr>
              <a:t>1. Introduction</a:t>
            </a:r>
            <a:endParaRPr lang="en-AU" sz="2800" dirty="0">
              <a:solidFill>
                <a:srgbClr val="FF6600"/>
              </a:solidFill>
            </a:endParaRPr>
          </a:p>
        </p:txBody>
      </p:sp>
      <p:sp>
        <p:nvSpPr>
          <p:cNvPr id="4" name="Content Placeholder 3"/>
          <p:cNvSpPr>
            <a:spLocks noGrp="1"/>
          </p:cNvSpPr>
          <p:nvPr>
            <p:ph sz="half" idx="2"/>
          </p:nvPr>
        </p:nvSpPr>
        <p:spPr>
          <a:xfrm>
            <a:off x="4961467" y="3630426"/>
            <a:ext cx="3401484" cy="2347041"/>
          </a:xfrm>
        </p:spPr>
        <p:txBody>
          <a:bodyPr>
            <a:normAutofit fontScale="92500" lnSpcReduction="20000"/>
          </a:bodyPr>
          <a:lstStyle/>
          <a:p>
            <a:pPr marL="137160" indent="0">
              <a:buNone/>
            </a:pPr>
            <a:r>
              <a:rPr lang="en-AU" dirty="0"/>
              <a:t>“…The capability involves students in learning to make the most of the digital technologies available to them, adapting to new ways of doing things as technologies evolve and limiting the risks to themselves and others in a digital environment </a:t>
            </a:r>
            <a:r>
              <a:rPr lang="en-AU" dirty="0" smtClean="0"/>
              <a:t>…”</a:t>
            </a:r>
            <a:endParaRPr lang="en-AU" dirty="0"/>
          </a:p>
        </p:txBody>
      </p:sp>
      <p:sp>
        <p:nvSpPr>
          <p:cNvPr id="10" name="Oval 9"/>
          <p:cNvSpPr/>
          <p:nvPr/>
        </p:nvSpPr>
        <p:spPr>
          <a:xfrm>
            <a:off x="1081311" y="3321685"/>
            <a:ext cx="1923729" cy="617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47751" y="2317017"/>
            <a:ext cx="3657600" cy="3416320"/>
          </a:xfrm>
          <a:prstGeom prst="rect">
            <a:avLst/>
          </a:prstGeom>
          <a:noFill/>
        </p:spPr>
        <p:txBody>
          <a:bodyPr wrap="square" rtlCol="0">
            <a:spAutoFit/>
          </a:bodyPr>
          <a:lstStyle/>
          <a:p>
            <a:pPr marL="137160"/>
            <a:r>
              <a:rPr lang="en-AU" b="1" dirty="0">
                <a:solidFill>
                  <a:srgbClr val="000090"/>
                </a:solidFill>
              </a:rPr>
              <a:t>All of the Seven (7) General Capabilities like the ICT Capability consist of three sections</a:t>
            </a:r>
            <a:r>
              <a:rPr lang="en-AU" dirty="0">
                <a:solidFill>
                  <a:srgbClr val="0070C0"/>
                </a:solidFill>
              </a:rPr>
              <a:t>:</a:t>
            </a:r>
          </a:p>
          <a:p>
            <a:pPr marL="137160"/>
            <a:endParaRPr lang="en-AU" dirty="0"/>
          </a:p>
          <a:p>
            <a:pPr marL="285750" indent="-285750">
              <a:buFont typeface="Arial"/>
              <a:buChar char="•"/>
            </a:pPr>
            <a:r>
              <a:rPr lang="en-AU" dirty="0"/>
              <a:t>Introduction </a:t>
            </a:r>
          </a:p>
          <a:p>
            <a:pPr marL="285750" indent="-285750">
              <a:buFont typeface="Arial"/>
              <a:buChar char="•"/>
            </a:pPr>
            <a:endParaRPr lang="en-AU" dirty="0"/>
          </a:p>
          <a:p>
            <a:pPr marL="285750" indent="-285750">
              <a:buFont typeface="Arial"/>
              <a:buChar char="•"/>
            </a:pPr>
            <a:r>
              <a:rPr lang="en-AU" dirty="0"/>
              <a:t>Organising elements </a:t>
            </a:r>
          </a:p>
          <a:p>
            <a:pPr marL="285750" indent="-285750">
              <a:buFont typeface="Arial"/>
              <a:buChar char="•"/>
            </a:pPr>
            <a:endParaRPr lang="en-AU" dirty="0"/>
          </a:p>
          <a:p>
            <a:pPr marL="285750" indent="-285750">
              <a:buFont typeface="Arial"/>
              <a:buChar char="•"/>
            </a:pPr>
            <a:r>
              <a:rPr lang="en-AU" dirty="0"/>
              <a:t>A continuum across stages of schooling</a:t>
            </a:r>
          </a:p>
          <a:p>
            <a:endParaRPr lang="en-US" dirty="0"/>
          </a:p>
          <a:p>
            <a:endParaRPr lang="en-US" dirty="0"/>
          </a:p>
        </p:txBody>
      </p:sp>
      <p:cxnSp>
        <p:nvCxnSpPr>
          <p:cNvPr id="12" name="Straight Arrow Connector 11"/>
          <p:cNvCxnSpPr/>
          <p:nvPr/>
        </p:nvCxnSpPr>
        <p:spPr>
          <a:xfrm>
            <a:off x="3281656" y="3630426"/>
            <a:ext cx="17854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9476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as a GENERAL CAPABILITY </a:t>
            </a:r>
            <a:endParaRPr lang="en-US" dirty="0"/>
          </a:p>
        </p:txBody>
      </p:sp>
      <p:sp>
        <p:nvSpPr>
          <p:cNvPr id="10" name="Oval 9"/>
          <p:cNvSpPr/>
          <p:nvPr/>
        </p:nvSpPr>
        <p:spPr>
          <a:xfrm>
            <a:off x="930431" y="3797600"/>
            <a:ext cx="2074609" cy="7590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8583" y="2286607"/>
            <a:ext cx="3657600" cy="3416320"/>
          </a:xfrm>
          <a:prstGeom prst="rect">
            <a:avLst/>
          </a:prstGeom>
          <a:noFill/>
        </p:spPr>
        <p:txBody>
          <a:bodyPr wrap="square" rtlCol="0">
            <a:spAutoFit/>
          </a:bodyPr>
          <a:lstStyle/>
          <a:p>
            <a:pPr marL="137160"/>
            <a:r>
              <a:rPr lang="en-AU" b="1" dirty="0">
                <a:solidFill>
                  <a:srgbClr val="000090"/>
                </a:solidFill>
              </a:rPr>
              <a:t>All of the Seven (7) General Capabilities like the ICT Capability consist of three sections</a:t>
            </a:r>
            <a:r>
              <a:rPr lang="en-AU" dirty="0">
                <a:solidFill>
                  <a:srgbClr val="0070C0"/>
                </a:solidFill>
              </a:rPr>
              <a:t>:</a:t>
            </a:r>
          </a:p>
          <a:p>
            <a:pPr marL="137160"/>
            <a:endParaRPr lang="en-AU" dirty="0"/>
          </a:p>
          <a:p>
            <a:pPr marL="285750" indent="-285750">
              <a:buFont typeface="Arial"/>
              <a:buChar char="•"/>
            </a:pPr>
            <a:r>
              <a:rPr lang="en-AU" dirty="0"/>
              <a:t>Introduction </a:t>
            </a:r>
          </a:p>
          <a:p>
            <a:pPr marL="285750" indent="-285750">
              <a:buFont typeface="Arial"/>
              <a:buChar char="•"/>
            </a:pPr>
            <a:endParaRPr lang="en-AU" dirty="0"/>
          </a:p>
          <a:p>
            <a:pPr marL="285750" indent="-285750">
              <a:buFont typeface="Arial"/>
              <a:buChar char="•"/>
            </a:pPr>
            <a:r>
              <a:rPr lang="en-AU" dirty="0"/>
              <a:t>Organising elements </a:t>
            </a:r>
          </a:p>
          <a:p>
            <a:pPr marL="285750" indent="-285750">
              <a:buFont typeface="Arial"/>
              <a:buChar char="•"/>
            </a:pPr>
            <a:endParaRPr lang="en-AU" dirty="0"/>
          </a:p>
          <a:p>
            <a:pPr marL="285750" indent="-285750">
              <a:buFont typeface="Arial"/>
              <a:buChar char="•"/>
            </a:pPr>
            <a:r>
              <a:rPr lang="en-AU" dirty="0"/>
              <a:t>A continuum across stages of schooling</a:t>
            </a:r>
          </a:p>
          <a:p>
            <a:endParaRPr lang="en-US" dirty="0"/>
          </a:p>
          <a:p>
            <a:endParaRPr lang="en-US" dirty="0"/>
          </a:p>
        </p:txBody>
      </p:sp>
      <p:cxnSp>
        <p:nvCxnSpPr>
          <p:cNvPr id="12" name="Straight Arrow Connector 11"/>
          <p:cNvCxnSpPr/>
          <p:nvPr/>
        </p:nvCxnSpPr>
        <p:spPr>
          <a:xfrm>
            <a:off x="3281656" y="4129719"/>
            <a:ext cx="17854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3"/>
          </p:nvPr>
        </p:nvSpPr>
        <p:spPr>
          <a:xfrm>
            <a:off x="4705351" y="1852426"/>
            <a:ext cx="3657600" cy="868362"/>
          </a:xfrm>
        </p:spPr>
        <p:txBody>
          <a:bodyPr/>
          <a:lstStyle/>
          <a:p>
            <a:r>
              <a:rPr lang="en-US" dirty="0" smtClean="0"/>
              <a:t>Five Interrelated Elements</a:t>
            </a:r>
            <a:endParaRPr lang="en-US" dirty="0"/>
          </a:p>
        </p:txBody>
      </p:sp>
      <p:pic>
        <p:nvPicPr>
          <p:cNvPr id="13" name="Content Placeholder 6"/>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t="6832" b="6832"/>
          <a:stretch>
            <a:fillRect/>
          </a:stretch>
        </p:blipFill>
        <p:spPr bwMode="auto">
          <a:xfrm>
            <a:off x="4592190" y="2743199"/>
            <a:ext cx="3893729" cy="342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9140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as a GENERAL CAPABILITY </a:t>
            </a:r>
            <a:endParaRPr lang="en-US" dirty="0"/>
          </a:p>
        </p:txBody>
      </p:sp>
      <p:sp>
        <p:nvSpPr>
          <p:cNvPr id="3" name="Text Placeholder 2"/>
          <p:cNvSpPr>
            <a:spLocks noGrp="1"/>
          </p:cNvSpPr>
          <p:nvPr>
            <p:ph type="body" idx="1"/>
          </p:nvPr>
        </p:nvSpPr>
        <p:spPr/>
        <p:txBody>
          <a:bodyPr/>
          <a:lstStyle/>
          <a:p>
            <a:r>
              <a:rPr lang="en-US" dirty="0" smtClean="0"/>
              <a:t>2. </a:t>
            </a:r>
            <a:r>
              <a:rPr lang="en-US" dirty="0" err="1" smtClean="0"/>
              <a:t>Organising</a:t>
            </a:r>
            <a:r>
              <a:rPr lang="en-US" dirty="0" smtClean="0"/>
              <a:t> Elements</a:t>
            </a:r>
            <a:endParaRPr lang="en-US" dirty="0"/>
          </a:p>
        </p:txBody>
      </p:sp>
      <p:sp>
        <p:nvSpPr>
          <p:cNvPr id="4" name="Content Placeholder 3"/>
          <p:cNvSpPr>
            <a:spLocks noGrp="1"/>
          </p:cNvSpPr>
          <p:nvPr>
            <p:ph sz="half" idx="2"/>
          </p:nvPr>
        </p:nvSpPr>
        <p:spPr>
          <a:xfrm>
            <a:off x="321734" y="2743199"/>
            <a:ext cx="4555066" cy="3623733"/>
          </a:xfrm>
        </p:spPr>
        <p:txBody>
          <a:bodyPr>
            <a:normAutofit fontScale="92500" lnSpcReduction="10000"/>
          </a:bodyPr>
          <a:lstStyle/>
          <a:p>
            <a:pPr marL="137160" indent="0">
              <a:buNone/>
            </a:pPr>
            <a:r>
              <a:rPr lang="en-AU" sz="2400" dirty="0"/>
              <a:t>The ICT capability is organised into five (5) interrelated elements: </a:t>
            </a:r>
            <a:r>
              <a:rPr lang="en-AU" dirty="0"/>
              <a:t> </a:t>
            </a:r>
          </a:p>
          <a:p>
            <a:pPr marL="594360" indent="-457200">
              <a:buFont typeface="+mj-lt"/>
              <a:buAutoNum type="arabicPeriod"/>
            </a:pPr>
            <a:r>
              <a:rPr lang="en-AU" b="1" dirty="0">
                <a:solidFill>
                  <a:schemeClr val="accent6">
                    <a:lumMod val="75000"/>
                  </a:schemeClr>
                </a:solidFill>
              </a:rPr>
              <a:t>Investigating</a:t>
            </a:r>
            <a:r>
              <a:rPr lang="en-AU" dirty="0">
                <a:solidFill>
                  <a:schemeClr val="accent6">
                    <a:lumMod val="75000"/>
                  </a:schemeClr>
                </a:solidFill>
              </a:rPr>
              <a:t> with ICT  </a:t>
            </a:r>
          </a:p>
          <a:p>
            <a:pPr marL="594360" indent="-457200">
              <a:buFont typeface="+mj-lt"/>
              <a:buAutoNum type="arabicPeriod"/>
            </a:pPr>
            <a:r>
              <a:rPr lang="en-AU" b="1" dirty="0">
                <a:solidFill>
                  <a:srgbClr val="76079D"/>
                </a:solidFill>
              </a:rPr>
              <a:t>Creating </a:t>
            </a:r>
            <a:r>
              <a:rPr lang="en-AU" dirty="0">
                <a:solidFill>
                  <a:srgbClr val="76079D"/>
                </a:solidFill>
              </a:rPr>
              <a:t>with ICT </a:t>
            </a:r>
          </a:p>
          <a:p>
            <a:pPr marL="594360" indent="-457200">
              <a:buFont typeface="+mj-lt"/>
              <a:buAutoNum type="arabicPeriod"/>
            </a:pPr>
            <a:r>
              <a:rPr lang="en-AU" b="1" dirty="0">
                <a:solidFill>
                  <a:srgbClr val="76079D"/>
                </a:solidFill>
              </a:rPr>
              <a:t>Communicating</a:t>
            </a:r>
            <a:r>
              <a:rPr lang="en-AU" dirty="0">
                <a:solidFill>
                  <a:srgbClr val="76079D"/>
                </a:solidFill>
              </a:rPr>
              <a:t> with ICT</a:t>
            </a:r>
          </a:p>
          <a:p>
            <a:pPr marL="594360" indent="-457200">
              <a:buFont typeface="+mj-lt"/>
              <a:buAutoNum type="arabicPeriod"/>
            </a:pPr>
            <a:r>
              <a:rPr lang="en-AU" b="1" dirty="0">
                <a:solidFill>
                  <a:srgbClr val="76079D"/>
                </a:solidFill>
              </a:rPr>
              <a:t>Managing and operating </a:t>
            </a:r>
            <a:r>
              <a:rPr lang="en-AU" dirty="0">
                <a:solidFill>
                  <a:srgbClr val="76079D"/>
                </a:solidFill>
              </a:rPr>
              <a:t>ICT </a:t>
            </a:r>
          </a:p>
          <a:p>
            <a:pPr marL="594360" indent="-457200">
              <a:buFont typeface="+mj-lt"/>
              <a:buAutoNum type="arabicPeriod"/>
            </a:pPr>
            <a:r>
              <a:rPr lang="en-AU" b="1" dirty="0">
                <a:solidFill>
                  <a:srgbClr val="76079D"/>
                </a:solidFill>
              </a:rPr>
              <a:t>Applying social and ethical protocols </a:t>
            </a:r>
            <a:r>
              <a:rPr lang="en-AU" dirty="0">
                <a:solidFill>
                  <a:srgbClr val="76079D"/>
                </a:solidFill>
              </a:rPr>
              <a:t>and </a:t>
            </a:r>
            <a:r>
              <a:rPr lang="en-AU" dirty="0" smtClean="0">
                <a:solidFill>
                  <a:srgbClr val="76079D"/>
                </a:solidFill>
              </a:rPr>
              <a:t>practices</a:t>
            </a:r>
            <a:endParaRPr lang="en-AU" dirty="0">
              <a:solidFill>
                <a:srgbClr val="76079D"/>
              </a:solidFill>
            </a:endParaRPr>
          </a:p>
        </p:txBody>
      </p:sp>
      <p:sp>
        <p:nvSpPr>
          <p:cNvPr id="10" name="Text Placeholder 4"/>
          <p:cNvSpPr txBox="1">
            <a:spLocks/>
          </p:cNvSpPr>
          <p:nvPr/>
        </p:nvSpPr>
        <p:spPr>
          <a:xfrm>
            <a:off x="4705352" y="1852426"/>
            <a:ext cx="3657600" cy="868362"/>
          </a:xfrm>
          <a:prstGeom prst="rect">
            <a:avLst/>
          </a:prstGeom>
        </p:spPr>
        <p:txBody>
          <a:bodyPr vert="horz" lIns="91440" tIns="45720" rIns="91440" bIns="45720" rtlCol="0" anchor="ctr" anchorCtr="0">
            <a:noAutofit/>
          </a:bodyPr>
          <a:lstStyle>
            <a:lvl1pPr marL="0" indent="0" algn="ctr" defTabSz="914400" rtl="0" eaLnBrk="1" latinLnBrk="0" hangingPunct="1">
              <a:spcBef>
                <a:spcPct val="0"/>
              </a:spcBef>
              <a:buClr>
                <a:schemeClr val="accent1"/>
              </a:buClr>
              <a:buSzPct val="90000"/>
              <a:buFont typeface="Wingdings 2" pitchFamily="18" charset="2"/>
              <a:buNone/>
              <a:defRPr sz="2600" b="1" kern="1200">
                <a:solidFill>
                  <a:schemeClr val="accent1"/>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2000" b="1"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1800" b="1"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1600" b="1"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1600" b="1"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1600" b="1"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1600" b="1"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1600" b="1"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1600" b="1" kern="1200">
                <a:solidFill>
                  <a:schemeClr val="tx1">
                    <a:lumMod val="90000"/>
                    <a:lumOff val="10000"/>
                  </a:schemeClr>
                </a:solidFill>
                <a:latin typeface="+mn-lt"/>
                <a:ea typeface="+mn-ea"/>
                <a:cs typeface="+mn-cs"/>
              </a:defRPr>
            </a:lvl9pPr>
          </a:lstStyle>
          <a:p>
            <a:r>
              <a:rPr lang="en-US" dirty="0" smtClean="0"/>
              <a:t>Five Interrelated Elements</a:t>
            </a:r>
            <a:endParaRPr lang="en-US" dirty="0"/>
          </a:p>
        </p:txBody>
      </p:sp>
      <p:pic>
        <p:nvPicPr>
          <p:cNvPr id="11" name="Content Placeholder 6"/>
          <p:cNvPicPr>
            <a:picLocks noChangeAspect="1" noChangeArrowheads="1"/>
          </p:cNvPicPr>
          <p:nvPr/>
        </p:nvPicPr>
        <p:blipFill>
          <a:blip r:embed="rId2">
            <a:extLst>
              <a:ext uri="{28A0092B-C50C-407E-A947-70E740481C1C}">
                <a14:useLocalDpi xmlns:a14="http://schemas.microsoft.com/office/drawing/2010/main" val="0"/>
              </a:ext>
            </a:extLst>
          </a:blip>
          <a:srcRect t="6832" b="6832"/>
          <a:stretch>
            <a:fillRect/>
          </a:stretch>
        </p:blipFill>
        <p:spPr bwMode="auto">
          <a:xfrm>
            <a:off x="4705351" y="2743199"/>
            <a:ext cx="3893729" cy="342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0373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as a GENERAL CAPABILITY </a:t>
            </a:r>
            <a:endParaRPr lang="en-US" dirty="0"/>
          </a:p>
        </p:txBody>
      </p:sp>
      <p:sp>
        <p:nvSpPr>
          <p:cNvPr id="10" name="Oval 9"/>
          <p:cNvSpPr/>
          <p:nvPr/>
        </p:nvSpPr>
        <p:spPr>
          <a:xfrm>
            <a:off x="955491" y="4129719"/>
            <a:ext cx="3067995" cy="14097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66303" y="1978585"/>
            <a:ext cx="3657600" cy="3693319"/>
          </a:xfrm>
          <a:prstGeom prst="rect">
            <a:avLst/>
          </a:prstGeom>
          <a:noFill/>
        </p:spPr>
        <p:txBody>
          <a:bodyPr wrap="square" rtlCol="0">
            <a:spAutoFit/>
          </a:bodyPr>
          <a:lstStyle/>
          <a:p>
            <a:pPr marL="137160"/>
            <a:r>
              <a:rPr lang="en-AU" b="1" dirty="0">
                <a:solidFill>
                  <a:srgbClr val="000090"/>
                </a:solidFill>
              </a:rPr>
              <a:t>All of the Seven (7) General Capabilities like the ICT Capability consist of three sections</a:t>
            </a:r>
            <a:r>
              <a:rPr lang="en-AU" dirty="0">
                <a:solidFill>
                  <a:srgbClr val="0070C0"/>
                </a:solidFill>
              </a:rPr>
              <a:t>:</a:t>
            </a:r>
          </a:p>
          <a:p>
            <a:pPr marL="137160"/>
            <a:endParaRPr lang="en-AU" dirty="0"/>
          </a:p>
          <a:p>
            <a:pPr marL="285750" indent="-285750">
              <a:buFont typeface="Arial"/>
              <a:buChar char="•"/>
            </a:pPr>
            <a:r>
              <a:rPr lang="en-AU" dirty="0"/>
              <a:t>Introduction </a:t>
            </a:r>
          </a:p>
          <a:p>
            <a:pPr marL="285750" indent="-285750">
              <a:buFont typeface="Arial"/>
              <a:buChar char="•"/>
            </a:pPr>
            <a:endParaRPr lang="en-AU" dirty="0"/>
          </a:p>
          <a:p>
            <a:pPr marL="285750" indent="-285750">
              <a:buFont typeface="Arial"/>
              <a:buChar char="•"/>
            </a:pPr>
            <a:r>
              <a:rPr lang="en-AU" dirty="0"/>
              <a:t>Organising elements </a:t>
            </a:r>
          </a:p>
          <a:p>
            <a:r>
              <a:rPr lang="en-AU" dirty="0" smtClean="0"/>
              <a:t/>
            </a:r>
            <a:br>
              <a:rPr lang="en-AU" dirty="0" smtClean="0"/>
            </a:br>
            <a:endParaRPr lang="en-AU" dirty="0"/>
          </a:p>
          <a:p>
            <a:pPr marL="285750" indent="-285750">
              <a:buFont typeface="Arial"/>
              <a:buChar char="•"/>
            </a:pPr>
            <a:r>
              <a:rPr lang="en-AU" dirty="0"/>
              <a:t>A continuum across stages of schooling</a:t>
            </a:r>
          </a:p>
          <a:p>
            <a:endParaRPr lang="en-US" dirty="0"/>
          </a:p>
          <a:p>
            <a:endParaRPr lang="en-US" dirty="0"/>
          </a:p>
        </p:txBody>
      </p:sp>
      <p:cxnSp>
        <p:nvCxnSpPr>
          <p:cNvPr id="12" name="Straight Arrow Connector 11"/>
          <p:cNvCxnSpPr/>
          <p:nvPr/>
        </p:nvCxnSpPr>
        <p:spPr>
          <a:xfrm>
            <a:off x="4023486" y="4959658"/>
            <a:ext cx="6818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3"/>
          </p:nvPr>
        </p:nvSpPr>
        <p:spPr>
          <a:xfrm>
            <a:off x="4705351" y="1852426"/>
            <a:ext cx="3657600" cy="868362"/>
          </a:xfrm>
        </p:spPr>
        <p:txBody>
          <a:bodyPr/>
          <a:lstStyle/>
          <a:p>
            <a:r>
              <a:rPr lang="en-US" dirty="0" smtClean="0"/>
              <a:t>Learning Continuum </a:t>
            </a:r>
            <a:endParaRPr lang="en-US" dirty="0"/>
          </a:p>
        </p:txBody>
      </p:sp>
      <p:pic>
        <p:nvPicPr>
          <p:cNvPr id="1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t="-13949" b="-1394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2267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sz="4400" b="1" dirty="0"/>
              <a:t>ICT as a GENERAL CAPABILITY </a:t>
            </a:r>
            <a:endParaRPr lang="en-US" sz="2222"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8707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477732"/>
            <a:ext cx="7696199" cy="1077218"/>
          </a:xfrm>
          <a:prstGeom prst="rect">
            <a:avLst/>
          </a:prstGeom>
        </p:spPr>
        <p:txBody>
          <a:bodyPr wrap="square">
            <a:spAutoFit/>
          </a:bodyPr>
          <a:lstStyle/>
          <a:p>
            <a:r>
              <a:rPr lang="en-US" sz="3200" b="1" dirty="0" smtClean="0">
                <a:latin typeface="+mj-lt"/>
              </a:rPr>
              <a:t>Using ICT General Capability to add depth &amp; richness</a:t>
            </a:r>
            <a:endParaRPr lang="en-US" sz="3200" b="1" dirty="0">
              <a:latin typeface="+mj-lt"/>
            </a:endParaRPr>
          </a:p>
        </p:txBody>
      </p:sp>
      <p:sp>
        <p:nvSpPr>
          <p:cNvPr id="3" name="TextBox 2"/>
          <p:cNvSpPr txBox="1"/>
          <p:nvPr/>
        </p:nvSpPr>
        <p:spPr>
          <a:xfrm>
            <a:off x="698499" y="1965652"/>
            <a:ext cx="7556500" cy="3416320"/>
          </a:xfrm>
          <a:prstGeom prst="rect">
            <a:avLst/>
          </a:prstGeom>
          <a:noFill/>
        </p:spPr>
        <p:txBody>
          <a:bodyPr wrap="square" rtlCol="0">
            <a:spAutoFit/>
          </a:bodyPr>
          <a:lstStyle/>
          <a:p>
            <a:pPr marL="285750" indent="-285750">
              <a:buFont typeface="Arial"/>
              <a:buChar char="•"/>
            </a:pPr>
            <a:r>
              <a:rPr lang="en-US" sz="2400" dirty="0" smtClean="0">
                <a:solidFill>
                  <a:srgbClr val="FF0000"/>
                </a:solidFill>
              </a:rPr>
              <a:t>Read</a:t>
            </a:r>
            <a:r>
              <a:rPr lang="en-US" sz="2400" dirty="0" smtClean="0"/>
              <a:t> one of the articles listed at </a:t>
            </a:r>
            <a:r>
              <a:rPr lang="en-US" sz="2400" dirty="0" smtClean="0">
                <a:hlinkClick r:id="rId3"/>
              </a:rPr>
              <a:t>www.ictexpo.weebly.com</a:t>
            </a:r>
            <a:r>
              <a:rPr lang="en-US" sz="2400" dirty="0" smtClean="0"/>
              <a:t> under the  “Workshop” tab [Task 1]</a:t>
            </a:r>
          </a:p>
          <a:p>
            <a:endParaRPr lang="en-US" sz="2400" dirty="0" smtClean="0"/>
          </a:p>
          <a:p>
            <a:pPr marL="285750" indent="-285750">
              <a:buFont typeface="Arial"/>
              <a:buChar char="•"/>
            </a:pPr>
            <a:r>
              <a:rPr lang="en-US" sz="2400" dirty="0" smtClean="0">
                <a:solidFill>
                  <a:srgbClr val="FF0000"/>
                </a:solidFill>
              </a:rPr>
              <a:t>Write</a:t>
            </a:r>
            <a:r>
              <a:rPr lang="en-US" sz="2400" dirty="0" smtClean="0"/>
              <a:t> your thoughts about these articles and how these teachers are integrating ICT capabilities on  </a:t>
            </a:r>
            <a:br>
              <a:rPr lang="en-US" sz="2400" dirty="0" smtClean="0"/>
            </a:br>
            <a:r>
              <a:rPr lang="en-US" sz="2400" dirty="0" smtClean="0"/>
              <a:t> [</a:t>
            </a:r>
            <a:r>
              <a:rPr lang="en-US" sz="2400" dirty="0" smtClean="0">
                <a:solidFill>
                  <a:schemeClr val="accent6"/>
                </a:solidFill>
              </a:rPr>
              <a:t>http://</a:t>
            </a:r>
            <a:r>
              <a:rPr lang="en-US" sz="2400" dirty="0" err="1" smtClean="0">
                <a:solidFill>
                  <a:schemeClr val="accent6"/>
                </a:solidFill>
              </a:rPr>
              <a:t>todaysmeet.com</a:t>
            </a:r>
            <a:r>
              <a:rPr lang="en-US" sz="2400" dirty="0" smtClean="0">
                <a:solidFill>
                  <a:schemeClr val="accent6"/>
                </a:solidFill>
              </a:rPr>
              <a:t>/6may</a:t>
            </a:r>
            <a:r>
              <a:rPr lang="en-US" sz="2400" dirty="0" smtClean="0"/>
              <a:t>] this can be accessed via the </a:t>
            </a:r>
            <a:r>
              <a:rPr lang="en-US" sz="2400" dirty="0" smtClean="0">
                <a:hlinkClick r:id="rId3"/>
              </a:rPr>
              <a:t>www.ictexpo.weebly.com</a:t>
            </a:r>
            <a:r>
              <a:rPr lang="en-US" sz="2400" dirty="0" smtClean="0"/>
              <a:t> in the “workshop” tab or the home page.</a:t>
            </a:r>
            <a:endParaRPr lang="en-US" sz="2400" dirty="0"/>
          </a:p>
        </p:txBody>
      </p:sp>
    </p:spTree>
    <p:extLst>
      <p:ext uri="{BB962C8B-B14F-4D97-AF65-F5344CB8AC3E}">
        <p14:creationId xmlns:p14="http://schemas.microsoft.com/office/powerpoint/2010/main" val="40868593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p:nvPr>
        </p:nvSpPr>
        <p:spPr/>
        <p:txBody>
          <a:bodyPr vert="horz">
            <a:normAutofit fontScale="90000"/>
          </a:bodyPr>
          <a:lstStyle/>
          <a:p>
            <a:r>
              <a:rPr lang="en-US" b="1" dirty="0" smtClean="0"/>
              <a:t>TEACHING &amp; ASSESSMENT OF ICT AS A GENERAL CAPABILITY </a:t>
            </a:r>
            <a:endParaRPr lang="en-US" b="1" dirty="0"/>
          </a:p>
        </p:txBody>
      </p:sp>
      <p:sp>
        <p:nvSpPr>
          <p:cNvPr id="5" name="Vertical Text Placeholder 4"/>
          <p:cNvSpPr>
            <a:spLocks noGrp="1"/>
          </p:cNvSpPr>
          <p:nvPr>
            <p:ph type="body" orient="vert" idx="1"/>
          </p:nvPr>
        </p:nvSpPr>
        <p:spPr>
          <a:xfrm>
            <a:off x="128620" y="1910469"/>
            <a:ext cx="4115805" cy="4194431"/>
          </a:xfrm>
        </p:spPr>
        <p:txBody>
          <a:bodyPr vert="horz">
            <a:normAutofit fontScale="25000" lnSpcReduction="20000"/>
          </a:bodyPr>
          <a:lstStyle/>
          <a:p>
            <a:r>
              <a:rPr lang="en-US" sz="11200" dirty="0" smtClean="0"/>
              <a:t>Teachers </a:t>
            </a:r>
            <a:r>
              <a:rPr lang="en-US" sz="11200" dirty="0"/>
              <a:t>are expected to teach and assess General Capabilities to the extent that </a:t>
            </a:r>
            <a:r>
              <a:rPr lang="en-US" sz="11200" b="1" u="sng" dirty="0">
                <a:solidFill>
                  <a:schemeClr val="accent6">
                    <a:lumMod val="75000"/>
                  </a:schemeClr>
                </a:solidFill>
              </a:rPr>
              <a:t>they are incorporated and identified within each learning </a:t>
            </a:r>
            <a:r>
              <a:rPr lang="en-US" sz="11200" b="1" u="sng" dirty="0" smtClean="0">
                <a:solidFill>
                  <a:schemeClr val="accent6">
                    <a:lumMod val="75000"/>
                  </a:schemeClr>
                </a:solidFill>
              </a:rPr>
              <a:t>area</a:t>
            </a:r>
          </a:p>
          <a:p>
            <a:r>
              <a:rPr lang="en-AU" sz="11200" b="1" dirty="0"/>
              <a:t>Good teaching </a:t>
            </a:r>
            <a:r>
              <a:rPr lang="en-AU" sz="11200" dirty="0"/>
              <a:t>in each of the learning areas will always contribute to a student’s development of General Capabilities. </a:t>
            </a:r>
            <a:endParaRPr lang="en-AU" sz="11200" b="1" dirty="0">
              <a:solidFill>
                <a:srgbClr val="3366FF"/>
              </a:solidFill>
            </a:endParaRPr>
          </a:p>
          <a:p>
            <a:pPr marL="585216" lvl="1" indent="0">
              <a:buNone/>
            </a:pPr>
            <a:endParaRPr lang="en-AU" sz="11200" b="1" i="1" dirty="0">
              <a:solidFill>
                <a:schemeClr val="bg1"/>
              </a:solidFill>
            </a:endParaRPr>
          </a:p>
          <a:p>
            <a:pPr marL="0" indent="0">
              <a:buNone/>
            </a:pPr>
            <a:endParaRPr lang="en-US" b="1" u="sng" dirty="0">
              <a:solidFill>
                <a:schemeClr val="accent6">
                  <a:lumMod val="75000"/>
                </a:schemeClr>
              </a:solidFill>
            </a:endParaRPr>
          </a:p>
        </p:txBody>
      </p:sp>
      <p:sp>
        <p:nvSpPr>
          <p:cNvPr id="6" name="Vertical Text Placeholder 4"/>
          <p:cNvSpPr txBox="1">
            <a:spLocks/>
          </p:cNvSpPr>
          <p:nvPr/>
        </p:nvSpPr>
        <p:spPr>
          <a:xfrm>
            <a:off x="4244425" y="1925399"/>
            <a:ext cx="4663058" cy="453675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242316" indent="0">
              <a:buNone/>
            </a:pPr>
            <a:r>
              <a:rPr lang="en-AU" sz="4600" b="1" dirty="0" smtClean="0">
                <a:solidFill>
                  <a:srgbClr val="FF0000"/>
                </a:solidFill>
                <a:effectLst>
                  <a:outerShdw blurRad="38100" dist="38100" dir="2700000" algn="tl">
                    <a:srgbClr val="000000">
                      <a:alpha val="43137"/>
                    </a:srgbClr>
                  </a:outerShdw>
                </a:effectLst>
              </a:rPr>
              <a:t>How </a:t>
            </a:r>
            <a:r>
              <a:rPr lang="en-AU" sz="4600" b="1" dirty="0">
                <a:solidFill>
                  <a:srgbClr val="FF0000"/>
                </a:solidFill>
                <a:effectLst>
                  <a:outerShdw blurRad="38100" dist="38100" dir="2700000" algn="tl">
                    <a:srgbClr val="000000">
                      <a:alpha val="43137"/>
                    </a:srgbClr>
                  </a:outerShdw>
                </a:effectLst>
              </a:rPr>
              <a:t>do you presently cover </a:t>
            </a:r>
            <a:r>
              <a:rPr lang="en-AU" sz="4600" b="1" dirty="0" smtClean="0">
                <a:solidFill>
                  <a:srgbClr val="FF0000"/>
                </a:solidFill>
                <a:effectLst>
                  <a:outerShdw blurRad="38100" dist="38100" dir="2700000" algn="tl">
                    <a:srgbClr val="000000">
                      <a:alpha val="43137"/>
                    </a:srgbClr>
                  </a:outerShdw>
                </a:effectLst>
              </a:rPr>
              <a:t>the ICT capability?</a:t>
            </a:r>
            <a:endParaRPr lang="en-AU" sz="4600" b="1" dirty="0">
              <a:solidFill>
                <a:srgbClr val="FF0000"/>
              </a:solidFill>
              <a:effectLst>
                <a:outerShdw blurRad="38100" dist="38100" dir="2700000" algn="tl">
                  <a:srgbClr val="000000">
                    <a:alpha val="43137"/>
                  </a:srgbClr>
                </a:outerShdw>
              </a:effectLst>
            </a:endParaRPr>
          </a:p>
          <a:p>
            <a:pPr marL="242316" indent="0">
              <a:buNone/>
            </a:pPr>
            <a:r>
              <a:rPr lang="en-AU" sz="3300" dirty="0" smtClean="0">
                <a:solidFill>
                  <a:srgbClr val="000090"/>
                </a:solidFill>
                <a:effectLst>
                  <a:outerShdw blurRad="38100" dist="38100" dir="2700000" algn="tl">
                    <a:srgbClr val="000000">
                      <a:alpha val="43137"/>
                    </a:srgbClr>
                  </a:outerShdw>
                </a:effectLst>
              </a:rPr>
              <a:t>Type your answer into:</a:t>
            </a:r>
          </a:p>
          <a:p>
            <a:pPr marL="242316" indent="0">
              <a:buNone/>
            </a:pPr>
            <a:r>
              <a:rPr lang="en-AU" sz="3300" dirty="0" err="1" smtClean="0">
                <a:solidFill>
                  <a:srgbClr val="000090"/>
                </a:solidFill>
                <a:effectLst>
                  <a:outerShdw blurRad="38100" dist="38100" dir="2700000" algn="tl">
                    <a:srgbClr val="000000">
                      <a:alpha val="43137"/>
                    </a:srgbClr>
                  </a:outerShdw>
                </a:effectLst>
              </a:rPr>
              <a:t>Padlet</a:t>
            </a:r>
            <a:r>
              <a:rPr lang="en-AU" sz="3300" dirty="0">
                <a:solidFill>
                  <a:srgbClr val="000090"/>
                </a:solidFill>
                <a:effectLst>
                  <a:outerShdw blurRad="38100" dist="38100" dir="2700000" algn="tl">
                    <a:srgbClr val="000000">
                      <a:alpha val="43137"/>
                    </a:srgbClr>
                  </a:outerShdw>
                </a:effectLst>
              </a:rPr>
              <a:t> </a:t>
            </a:r>
            <a:r>
              <a:rPr lang="en-AU" sz="1500" dirty="0">
                <a:solidFill>
                  <a:srgbClr val="000090"/>
                </a:solidFill>
                <a:effectLst>
                  <a:outerShdw blurRad="38100" dist="38100" dir="2700000" algn="tl">
                    <a:srgbClr val="000000">
                      <a:alpha val="43137"/>
                    </a:srgbClr>
                  </a:outerShdw>
                </a:effectLst>
              </a:rPr>
              <a:t>[</a:t>
            </a:r>
            <a:r>
              <a:rPr lang="en-AU" sz="1500" dirty="0">
                <a:solidFill>
                  <a:srgbClr val="000090"/>
                </a:solidFill>
                <a:effectLst>
                  <a:outerShdw blurRad="38100" dist="38100" dir="2700000" algn="tl">
                    <a:srgbClr val="000000">
                      <a:alpha val="43137"/>
                    </a:srgbClr>
                  </a:outerShdw>
                </a:effectLst>
                <a:hlinkClick r:id="rId3"/>
              </a:rPr>
              <a:t>http://</a:t>
            </a:r>
            <a:r>
              <a:rPr lang="en-AU" sz="1500" dirty="0" err="1">
                <a:solidFill>
                  <a:srgbClr val="000090"/>
                </a:solidFill>
                <a:effectLst>
                  <a:outerShdw blurRad="38100" dist="38100" dir="2700000" algn="tl">
                    <a:srgbClr val="000000">
                      <a:alpha val="43137"/>
                    </a:srgbClr>
                  </a:outerShdw>
                </a:effectLst>
                <a:hlinkClick r:id="rId3"/>
              </a:rPr>
              <a:t>padlet.com</a:t>
            </a:r>
            <a:r>
              <a:rPr lang="en-AU" sz="1500" dirty="0">
                <a:solidFill>
                  <a:srgbClr val="000090"/>
                </a:solidFill>
                <a:effectLst>
                  <a:outerShdw blurRad="38100" dist="38100" dir="2700000" algn="tl">
                    <a:srgbClr val="000000">
                      <a:alpha val="43137"/>
                    </a:srgbClr>
                  </a:outerShdw>
                </a:effectLst>
                <a:hlinkClick r:id="rId3"/>
              </a:rPr>
              <a:t>/wall/</a:t>
            </a:r>
            <a:r>
              <a:rPr lang="en-AU" sz="1500" dirty="0" smtClean="0">
                <a:solidFill>
                  <a:srgbClr val="000090"/>
                </a:solidFill>
                <a:effectLst>
                  <a:outerShdw blurRad="38100" dist="38100" dir="2700000" algn="tl">
                    <a:srgbClr val="000000">
                      <a:alpha val="43137"/>
                    </a:srgbClr>
                  </a:outerShdw>
                </a:effectLst>
                <a:hlinkClick r:id="rId3"/>
              </a:rPr>
              <a:t>ztz7jv2gyo</a:t>
            </a:r>
            <a:r>
              <a:rPr lang="en-AU" sz="1500" dirty="0" smtClean="0">
                <a:solidFill>
                  <a:srgbClr val="000090"/>
                </a:solidFill>
                <a:effectLst>
                  <a:outerShdw blurRad="38100" dist="38100" dir="2700000" algn="tl">
                    <a:srgbClr val="000000">
                      <a:alpha val="43137"/>
                    </a:srgbClr>
                  </a:outerShdw>
                </a:effectLst>
              </a:rPr>
              <a:t>]</a:t>
            </a:r>
            <a:endParaRPr lang="en-US" sz="1500" b="1" u="sng" dirty="0">
              <a:solidFill>
                <a:srgbClr val="000090"/>
              </a:solidFill>
            </a:endParaRPr>
          </a:p>
        </p:txBody>
      </p:sp>
    </p:spTree>
    <p:extLst>
      <p:ext uri="{BB962C8B-B14F-4D97-AF65-F5344CB8AC3E}">
        <p14:creationId xmlns:p14="http://schemas.microsoft.com/office/powerpoint/2010/main" val="18177679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153400" cy="609600"/>
          </a:xfrm>
        </p:spPr>
        <p:txBody>
          <a:bodyPr/>
          <a:lstStyle/>
          <a:p>
            <a:r>
              <a:rPr lang="en-US" dirty="0" smtClean="0"/>
              <a:t>DIGITAL TECHNOLOGIES LEARNING AREA</a:t>
            </a:r>
            <a:endParaRPr lang="en-US" dirty="0"/>
          </a:p>
        </p:txBody>
      </p:sp>
      <p:sp>
        <p:nvSpPr>
          <p:cNvPr id="3" name="Text Placeholder 2"/>
          <p:cNvSpPr>
            <a:spLocks noGrp="1"/>
          </p:cNvSpPr>
          <p:nvPr>
            <p:ph type="body" sz="half" idx="2"/>
          </p:nvPr>
        </p:nvSpPr>
        <p:spPr/>
        <p:txBody>
          <a:bodyPr/>
          <a:lstStyle/>
          <a:p>
            <a:r>
              <a:rPr lang="en-US" dirty="0" smtClean="0"/>
              <a:t>ICT as a field of study </a:t>
            </a:r>
            <a:endParaRPr lang="en-US" dirty="0"/>
          </a:p>
        </p:txBody>
      </p:sp>
      <p:pic>
        <p:nvPicPr>
          <p:cNvPr id="5" name="Picture Placeholder 4" descr="business-15498_640.jpg"/>
          <p:cNvPicPr>
            <a:picLocks noGrp="1" noChangeAspect="1"/>
          </p:cNvPicPr>
          <p:nvPr>
            <p:ph type="pic" idx="1"/>
          </p:nvPr>
        </p:nvPicPr>
        <p:blipFill>
          <a:blip r:embed="rId3">
            <a:extLst>
              <a:ext uri="{28A0092B-C50C-407E-A947-70E740481C1C}">
                <a14:useLocalDpi xmlns:a14="http://schemas.microsoft.com/office/drawing/2010/main" val="0"/>
              </a:ext>
            </a:extLst>
          </a:blip>
          <a:srcRect t="13060" b="13060"/>
          <a:stretch>
            <a:fillRect/>
          </a:stretch>
        </p:blipFill>
        <p:spPr/>
      </p:pic>
    </p:spTree>
    <p:extLst>
      <p:ext uri="{BB962C8B-B14F-4D97-AF65-F5344CB8AC3E}">
        <p14:creationId xmlns:p14="http://schemas.microsoft.com/office/powerpoint/2010/main" val="42100083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0" y="295833"/>
            <a:ext cx="8905850" cy="1143000"/>
          </a:xfrm>
        </p:spPr>
        <p:txBody>
          <a:bodyPr>
            <a:noAutofit/>
          </a:bodyPr>
          <a:lstStyle/>
          <a:p>
            <a:r>
              <a:rPr lang="en-US" sz="2400" dirty="0"/>
              <a:t>THE KEY DIFFERENCE BETWEEN THE AUSTRALIAN CURRICULUM’s:</a:t>
            </a:r>
            <a:r>
              <a:rPr lang="en-AU" sz="2400" dirty="0"/>
              <a:t/>
            </a:r>
            <a:br>
              <a:rPr lang="en-AU" sz="2400" dirty="0"/>
            </a:br>
            <a:r>
              <a:rPr lang="en-US" sz="2800" dirty="0"/>
              <a:t> </a:t>
            </a:r>
            <a:r>
              <a:rPr lang="en-US" sz="2200" dirty="0" smtClean="0"/>
              <a:t>ICT </a:t>
            </a:r>
            <a:r>
              <a:rPr lang="en-US" sz="2200" dirty="0"/>
              <a:t>General Capability and the Technologies - Digital Technology Strand</a:t>
            </a:r>
            <a:endParaRPr lang="en-AU" sz="2200" dirty="0"/>
          </a:p>
        </p:txBody>
      </p:sp>
      <p:sp>
        <p:nvSpPr>
          <p:cNvPr id="3" name="Text Placeholder 2"/>
          <p:cNvSpPr>
            <a:spLocks noGrp="1"/>
          </p:cNvSpPr>
          <p:nvPr>
            <p:ph type="body" idx="1"/>
          </p:nvPr>
        </p:nvSpPr>
        <p:spPr/>
        <p:txBody>
          <a:bodyPr/>
          <a:lstStyle/>
          <a:p>
            <a:r>
              <a:rPr lang="en-AU" sz="2800" dirty="0">
                <a:solidFill>
                  <a:srgbClr val="FF6600"/>
                </a:solidFill>
                <a:effectLst>
                  <a:outerShdw blurRad="38100" dist="38100" dir="2700000" algn="tl">
                    <a:srgbClr val="000000">
                      <a:alpha val="43137"/>
                    </a:srgbClr>
                  </a:outerShdw>
                </a:effectLst>
              </a:rPr>
              <a:t>ICT General Capability</a:t>
            </a:r>
            <a:endParaRPr lang="en-US" dirty="0">
              <a:solidFill>
                <a:srgbClr val="FF6600"/>
              </a:solidFill>
            </a:endParaRPr>
          </a:p>
        </p:txBody>
      </p:sp>
      <p:pic>
        <p:nvPicPr>
          <p:cNvPr id="7" name="Content Placeholder 6" descr="generalcapabilities.png"/>
          <p:cNvPicPr>
            <a:picLocks noGrp="1" noChangeAspect="1"/>
          </p:cNvPicPr>
          <p:nvPr>
            <p:ph sz="half" idx="2"/>
          </p:nvPr>
        </p:nvPicPr>
        <p:blipFill>
          <a:blip r:embed="rId2">
            <a:extLst>
              <a:ext uri="{28A0092B-C50C-407E-A947-70E740481C1C}">
                <a14:useLocalDpi xmlns:a14="http://schemas.microsoft.com/office/drawing/2010/main" val="0"/>
              </a:ext>
            </a:extLst>
          </a:blip>
          <a:srcRect l="-4545" r="-4545"/>
          <a:stretch>
            <a:fillRect/>
          </a:stretch>
        </p:blipFill>
        <p:spPr>
          <a:xfrm>
            <a:off x="576263" y="2743200"/>
            <a:ext cx="3354005" cy="2946400"/>
          </a:xfrm>
        </p:spPr>
      </p:pic>
      <p:sp>
        <p:nvSpPr>
          <p:cNvPr id="5" name="Text Placeholder 4"/>
          <p:cNvSpPr>
            <a:spLocks noGrp="1"/>
          </p:cNvSpPr>
          <p:nvPr>
            <p:ph type="body" sz="quarter" idx="3"/>
          </p:nvPr>
        </p:nvSpPr>
        <p:spPr>
          <a:xfrm>
            <a:off x="4705351" y="1852425"/>
            <a:ext cx="3657600" cy="1381841"/>
          </a:xfrm>
        </p:spPr>
        <p:txBody>
          <a:bodyPr/>
          <a:lstStyle/>
          <a:p>
            <a:r>
              <a:rPr lang="en-AU" sz="2800" dirty="0">
                <a:solidFill>
                  <a:srgbClr val="FF6600"/>
                </a:solidFill>
                <a:effectLst>
                  <a:outerShdw blurRad="38100" dist="38100" dir="2700000" algn="tl">
                    <a:srgbClr val="000000">
                      <a:alpha val="43137"/>
                    </a:srgbClr>
                  </a:outerShdw>
                </a:effectLst>
              </a:rPr>
              <a:t>Australian Curriculum subject “Digital Technologies</a:t>
            </a:r>
            <a:endParaRPr lang="en-US" dirty="0">
              <a:solidFill>
                <a:srgbClr val="FF6600"/>
              </a:solidFill>
            </a:endParaRPr>
          </a:p>
        </p:txBody>
      </p:sp>
      <p:pic>
        <p:nvPicPr>
          <p:cNvPr id="8" name="Content Placeholder 7" descr="images.jpg"/>
          <p:cNvPicPr>
            <a:picLocks noGrp="1" noChangeAspect="1"/>
          </p:cNvPicPr>
          <p:nvPr>
            <p:ph sz="quarter" idx="4"/>
          </p:nvPr>
        </p:nvPicPr>
        <p:blipFill>
          <a:blip r:embed="rId3">
            <a:extLst>
              <a:ext uri="{28A0092B-C50C-407E-A947-70E740481C1C}">
                <a14:useLocalDpi xmlns:a14="http://schemas.microsoft.com/office/drawing/2010/main" val="0"/>
              </a:ext>
            </a:extLst>
          </a:blip>
          <a:srcRect t="-126087" b="-126087"/>
          <a:stretch>
            <a:fillRect/>
          </a:stretch>
        </p:blipFill>
        <p:spPr>
          <a:xfrm>
            <a:off x="5179484" y="2895600"/>
            <a:ext cx="3657600" cy="3213100"/>
          </a:xfrm>
        </p:spPr>
      </p:pic>
      <p:sp>
        <p:nvSpPr>
          <p:cNvPr id="9" name="Rectangle 8"/>
          <p:cNvSpPr/>
          <p:nvPr/>
        </p:nvSpPr>
        <p:spPr>
          <a:xfrm>
            <a:off x="4073289" y="3918590"/>
            <a:ext cx="818328" cy="923330"/>
          </a:xfrm>
          <a:prstGeom prst="rect">
            <a:avLst/>
          </a:prstGeom>
          <a:noFill/>
        </p:spPr>
        <p:txBody>
          <a:bodyPr wrap="none" lIns="91440" tIns="45720" rIns="91440" bIns="45720">
            <a:spAutoFit/>
          </a:bodyPr>
          <a:lstStyle/>
          <a:p>
            <a:pPr algn="ctr"/>
            <a:r>
              <a:rPr lang="en-A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vs</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152707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p:nvPr>
        </p:nvSpPr>
        <p:spPr>
          <a:xfrm>
            <a:off x="534688" y="408612"/>
            <a:ext cx="7583488" cy="686814"/>
          </a:xfrm>
        </p:spPr>
        <p:txBody>
          <a:bodyPr vert="horz">
            <a:normAutofit fontScale="90000"/>
          </a:bodyPr>
          <a:lstStyle/>
          <a:p>
            <a:r>
              <a:rPr lang="en-US" b="1" dirty="0" smtClean="0"/>
              <a:t>TECHNOLOGIES AS A LEARNING AREA</a:t>
            </a:r>
            <a:endParaRPr lang="en-US" b="1" dirty="0"/>
          </a:p>
        </p:txBody>
      </p:sp>
      <p:sp>
        <p:nvSpPr>
          <p:cNvPr id="5" name="Vertical Text Placeholder 4"/>
          <p:cNvSpPr>
            <a:spLocks noGrp="1"/>
          </p:cNvSpPr>
          <p:nvPr>
            <p:ph type="body" orient="vert" idx="1"/>
          </p:nvPr>
        </p:nvSpPr>
        <p:spPr>
          <a:xfrm>
            <a:off x="534688" y="1910469"/>
            <a:ext cx="3709737" cy="4194431"/>
          </a:xfrm>
        </p:spPr>
        <p:txBody>
          <a:bodyPr vert="horz">
            <a:normAutofit fontScale="25000" lnSpcReduction="20000"/>
          </a:bodyPr>
          <a:lstStyle/>
          <a:p>
            <a:pPr marL="0" indent="0">
              <a:buNone/>
              <a:tabLst>
                <a:tab pos="1435100" algn="r"/>
                <a:tab pos="1608138" algn="l"/>
              </a:tabLst>
            </a:pPr>
            <a:r>
              <a:rPr lang="en-AU" sz="9600" b="1" dirty="0">
                <a:latin typeface="+mj-lt"/>
                <a:cs typeface="Arial" pitchFamily="34" charset="0"/>
              </a:rPr>
              <a:t>Australian Curriculum: </a:t>
            </a:r>
            <a:r>
              <a:rPr lang="en-AU" sz="9600" dirty="0" smtClean="0">
                <a:latin typeface="+mj-lt"/>
                <a:cs typeface="Arial" pitchFamily="34" charset="0"/>
              </a:rPr>
              <a:t/>
            </a:r>
            <a:br>
              <a:rPr lang="en-AU" sz="9600" dirty="0" smtClean="0">
                <a:latin typeface="+mj-lt"/>
                <a:cs typeface="Arial" pitchFamily="34" charset="0"/>
              </a:rPr>
            </a:br>
            <a:r>
              <a:rPr lang="en-AU" sz="9600" dirty="0" smtClean="0">
                <a:cs typeface="Arial" pitchFamily="34" charset="0"/>
              </a:rPr>
              <a:t/>
            </a:r>
            <a:br>
              <a:rPr lang="en-AU" sz="9600" dirty="0" smtClean="0">
                <a:cs typeface="Arial" pitchFamily="34" charset="0"/>
              </a:rPr>
            </a:br>
            <a:r>
              <a:rPr lang="en-AU" sz="9600" b="1" dirty="0" smtClean="0">
                <a:cs typeface="Arial" pitchFamily="34" charset="0"/>
              </a:rPr>
              <a:t>Technologies</a:t>
            </a:r>
            <a:r>
              <a:rPr lang="en-AU" sz="9600" dirty="0" smtClean="0">
                <a:cs typeface="Arial" pitchFamily="34" charset="0"/>
              </a:rPr>
              <a:t> </a:t>
            </a:r>
            <a:r>
              <a:rPr lang="en-AU" sz="9600" dirty="0">
                <a:cs typeface="Arial" pitchFamily="34" charset="0"/>
              </a:rPr>
              <a:t>adopted to reflect the range of technologies addressed in schools</a:t>
            </a:r>
          </a:p>
          <a:p>
            <a:pPr marL="0" lvl="1" indent="0">
              <a:spcBef>
                <a:spcPts val="2000"/>
              </a:spcBef>
              <a:buNone/>
            </a:pPr>
            <a:r>
              <a:rPr lang="en-AU" sz="9600" b="1" dirty="0">
                <a:latin typeface="+mj-lt"/>
                <a:cs typeface="Arial" pitchFamily="34" charset="0"/>
              </a:rPr>
              <a:t>Australian Curriculum</a:t>
            </a:r>
            <a:r>
              <a:rPr lang="en-AU" sz="9600" b="1" dirty="0" smtClean="0">
                <a:latin typeface="+mj-lt"/>
                <a:cs typeface="Arial" pitchFamily="34" charset="0"/>
              </a:rPr>
              <a:t>:</a:t>
            </a:r>
          </a:p>
          <a:p>
            <a:pPr marL="342900" lvl="1" indent="-342900">
              <a:spcBef>
                <a:spcPts val="2000"/>
              </a:spcBef>
            </a:pPr>
            <a:r>
              <a:rPr lang="en-AU" sz="9600" b="1" dirty="0" smtClean="0">
                <a:cs typeface="Arial" pitchFamily="34" charset="0"/>
              </a:rPr>
              <a:t>2 </a:t>
            </a:r>
            <a:r>
              <a:rPr lang="en-AU" sz="9600" b="1" dirty="0">
                <a:cs typeface="Arial" pitchFamily="34" charset="0"/>
              </a:rPr>
              <a:t>strands </a:t>
            </a:r>
            <a:r>
              <a:rPr lang="en-AU" sz="9600" dirty="0">
                <a:cs typeface="Arial" pitchFamily="34" charset="0"/>
              </a:rPr>
              <a:t>F-8 </a:t>
            </a:r>
            <a:r>
              <a:rPr lang="en-AU" sz="9600" dirty="0" smtClean="0">
                <a:cs typeface="Arial" pitchFamily="34" charset="0"/>
              </a:rPr>
              <a:t>and</a:t>
            </a:r>
          </a:p>
          <a:p>
            <a:pPr marL="342900" lvl="1" indent="-342900">
              <a:spcBef>
                <a:spcPts val="2000"/>
              </a:spcBef>
            </a:pPr>
            <a:r>
              <a:rPr lang="en-AU" sz="9600" b="1" dirty="0" smtClean="0">
                <a:cs typeface="Arial" pitchFamily="34" charset="0"/>
              </a:rPr>
              <a:t>2 </a:t>
            </a:r>
            <a:r>
              <a:rPr lang="en-AU" sz="9600" b="1" dirty="0">
                <a:cs typeface="Arial" pitchFamily="34" charset="0"/>
              </a:rPr>
              <a:t>subjects </a:t>
            </a:r>
            <a:r>
              <a:rPr lang="en-AU" sz="9600" dirty="0">
                <a:cs typeface="Arial" pitchFamily="34" charset="0"/>
              </a:rPr>
              <a:t>Years 9-</a:t>
            </a:r>
            <a:r>
              <a:rPr lang="en-AU" sz="9600" dirty="0" smtClean="0">
                <a:cs typeface="Arial" pitchFamily="34" charset="0"/>
              </a:rPr>
              <a:t>12</a:t>
            </a:r>
            <a:endParaRPr lang="en-AU" sz="9600" b="1" i="1" dirty="0">
              <a:solidFill>
                <a:schemeClr val="bg1"/>
              </a:solidFill>
            </a:endParaRPr>
          </a:p>
          <a:p>
            <a:pPr marL="0" indent="0">
              <a:buNone/>
            </a:pPr>
            <a:endParaRPr lang="en-US" b="1" u="sng" dirty="0">
              <a:solidFill>
                <a:schemeClr val="accent6">
                  <a:lumMod val="75000"/>
                </a:schemeClr>
              </a:solidFill>
            </a:endParaRPr>
          </a:p>
        </p:txBody>
      </p:sp>
      <p:sp>
        <p:nvSpPr>
          <p:cNvPr id="6" name="Vertical Text Placeholder 4"/>
          <p:cNvSpPr txBox="1">
            <a:spLocks/>
          </p:cNvSpPr>
          <p:nvPr/>
        </p:nvSpPr>
        <p:spPr>
          <a:xfrm>
            <a:off x="4528139" y="1925399"/>
            <a:ext cx="4379344" cy="453675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None/>
              <a:tabLst>
                <a:tab pos="1435100" algn="r"/>
                <a:tab pos="1608138" algn="l"/>
              </a:tabLst>
            </a:pPr>
            <a:endParaRPr lang="en-AU" sz="1200" b="1" dirty="0" smtClean="0">
              <a:latin typeface="Arial" pitchFamily="34" charset="0"/>
              <a:cs typeface="Arial" pitchFamily="34" charset="0"/>
            </a:endParaRPr>
          </a:p>
          <a:p>
            <a:pPr>
              <a:tabLst>
                <a:tab pos="1435100" algn="r"/>
                <a:tab pos="1608138" algn="l"/>
              </a:tabLst>
            </a:pPr>
            <a:r>
              <a:rPr lang="en-AU" sz="3200" b="1" dirty="0" smtClean="0">
                <a:latin typeface="Arial" pitchFamily="34" charset="0"/>
                <a:cs typeface="Arial" pitchFamily="34" charset="0"/>
              </a:rPr>
              <a:t>Design </a:t>
            </a:r>
            <a:r>
              <a:rPr lang="en-AU" sz="3200" b="1" dirty="0">
                <a:latin typeface="Arial" pitchFamily="34" charset="0"/>
                <a:cs typeface="Arial" pitchFamily="34" charset="0"/>
              </a:rPr>
              <a:t>and </a:t>
            </a:r>
            <a:r>
              <a:rPr lang="en-AU" sz="3200" b="1" dirty="0" smtClean="0">
                <a:latin typeface="Arial" pitchFamily="34" charset="0"/>
                <a:cs typeface="Arial" pitchFamily="34" charset="0"/>
              </a:rPr>
              <a:t>Technologies</a:t>
            </a:r>
          </a:p>
          <a:p>
            <a:pPr marL="0" indent="0">
              <a:buNone/>
              <a:tabLst>
                <a:tab pos="1435100" algn="r"/>
                <a:tab pos="1608138" algn="l"/>
              </a:tabLst>
            </a:pPr>
            <a:endParaRPr lang="en-AU" sz="3200" b="1" dirty="0">
              <a:latin typeface="Arial" pitchFamily="34" charset="0"/>
              <a:cs typeface="Arial" pitchFamily="34" charset="0"/>
            </a:endParaRPr>
          </a:p>
          <a:p>
            <a:pPr>
              <a:tabLst>
                <a:tab pos="1435100" algn="r"/>
                <a:tab pos="1608138" algn="l"/>
              </a:tabLst>
            </a:pPr>
            <a:r>
              <a:rPr lang="en-AU" sz="3200" b="1" dirty="0">
                <a:latin typeface="Arial" pitchFamily="34" charset="0"/>
                <a:cs typeface="Arial" pitchFamily="34" charset="0"/>
              </a:rPr>
              <a:t>Digital Technologies</a:t>
            </a:r>
          </a:p>
          <a:p>
            <a:pPr marL="242316" indent="0">
              <a:buNone/>
            </a:pPr>
            <a:endParaRPr lang="en-US" sz="3300" b="1" u="sng" dirty="0">
              <a:solidFill>
                <a:srgbClr val="000090"/>
              </a:solidFill>
            </a:endParaRPr>
          </a:p>
        </p:txBody>
      </p:sp>
    </p:spTree>
    <p:extLst>
      <p:ext uri="{BB962C8B-B14F-4D97-AF65-F5344CB8AC3E}">
        <p14:creationId xmlns:p14="http://schemas.microsoft.com/office/powerpoint/2010/main" val="6968726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8748"/>
            <a:ext cx="7583488" cy="653390"/>
          </a:xfrm>
        </p:spPr>
        <p:txBody>
          <a:bodyPr>
            <a:normAutofit fontScale="90000"/>
          </a:bodyPr>
          <a:lstStyle/>
          <a:p>
            <a:r>
              <a:rPr lang="en-US" b="1" dirty="0"/>
              <a:t>TECHNOLOGIES AS A LEARNING AREA</a:t>
            </a:r>
            <a:endParaRPr lang="en-US" dirty="0"/>
          </a:p>
        </p:txBody>
      </p:sp>
      <p:sp>
        <p:nvSpPr>
          <p:cNvPr id="3" name="Text Placeholder 2"/>
          <p:cNvSpPr>
            <a:spLocks noGrp="1"/>
          </p:cNvSpPr>
          <p:nvPr>
            <p:ph type="body" idx="1"/>
          </p:nvPr>
        </p:nvSpPr>
        <p:spPr/>
        <p:txBody>
          <a:bodyPr/>
          <a:lstStyle/>
          <a:p>
            <a:r>
              <a:rPr lang="en-US" dirty="0" smtClean="0"/>
              <a:t>DESIGN &amp; TECHNOLOGIES</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AU" dirty="0">
                <a:latin typeface="Arial" pitchFamily="34" charset="0"/>
                <a:cs typeface="Arial" pitchFamily="34" charset="0"/>
              </a:rPr>
              <a:t>students learn to </a:t>
            </a:r>
            <a:r>
              <a:rPr lang="en-AU" b="1" dirty="0">
                <a:latin typeface="Arial" pitchFamily="34" charset="0"/>
                <a:cs typeface="Arial" pitchFamily="34" charset="0"/>
              </a:rPr>
              <a:t>develop and apply technologies knowledge, process and production </a:t>
            </a:r>
            <a:r>
              <a:rPr lang="en-AU" dirty="0">
                <a:latin typeface="Arial" pitchFamily="34" charset="0"/>
                <a:cs typeface="Arial" pitchFamily="34" charset="0"/>
              </a:rPr>
              <a:t>skills </a:t>
            </a:r>
            <a:r>
              <a:rPr lang="en-AU" b="1" dirty="0">
                <a:latin typeface="Arial" pitchFamily="34" charset="0"/>
                <a:cs typeface="Arial" pitchFamily="34" charset="0"/>
              </a:rPr>
              <a:t>to design, produce and evaluate solutions using traditional, contemporary and emerging technologies for real-world </a:t>
            </a:r>
            <a:r>
              <a:rPr lang="en-AU" dirty="0">
                <a:latin typeface="Arial" pitchFamily="34" charset="0"/>
                <a:cs typeface="Arial" pitchFamily="34" charset="0"/>
              </a:rPr>
              <a:t>needs, opportunities, end users, clients or consumers in a range of technologies contexts.</a:t>
            </a:r>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DIGITAL TECHNOLOGIES</a:t>
            </a:r>
            <a:endParaRPr lang="en-US" dirty="0"/>
          </a:p>
        </p:txBody>
      </p:sp>
      <p:sp>
        <p:nvSpPr>
          <p:cNvPr id="6" name="Content Placeholder 5"/>
          <p:cNvSpPr>
            <a:spLocks noGrp="1"/>
          </p:cNvSpPr>
          <p:nvPr>
            <p:ph sz="quarter" idx="4"/>
          </p:nvPr>
        </p:nvSpPr>
        <p:spPr/>
        <p:txBody>
          <a:bodyPr>
            <a:normAutofit fontScale="92500" lnSpcReduction="10000"/>
          </a:bodyPr>
          <a:lstStyle/>
          <a:p>
            <a:pPr marL="0" indent="0">
              <a:buNone/>
            </a:pPr>
            <a:r>
              <a:rPr lang="en-AU" dirty="0">
                <a:latin typeface="Arial" pitchFamily="34" charset="0"/>
                <a:cs typeface="Arial" pitchFamily="34" charset="0"/>
              </a:rPr>
              <a:t>students learn to develop and apply technical knowledge, process and computational thinking skills, including algorithmic logic and abstraction, to transform data into information solutions for real-world needs, opportunities, end users, clients or consumers in a range of technologies contexts.</a:t>
            </a:r>
          </a:p>
          <a:p>
            <a:pPr marL="0" indent="0">
              <a:buNone/>
            </a:pPr>
            <a:endParaRPr lang="en-US" dirty="0"/>
          </a:p>
        </p:txBody>
      </p:sp>
    </p:spTree>
    <p:extLst>
      <p:ext uri="{BB962C8B-B14F-4D97-AF65-F5344CB8AC3E}">
        <p14:creationId xmlns:p14="http://schemas.microsoft.com/office/powerpoint/2010/main" val="23945978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09600"/>
            <a:ext cx="3657600" cy="1162050"/>
          </a:xfrm>
        </p:spPr>
        <p:txBody>
          <a:bodyPr>
            <a:normAutofit fontScale="90000"/>
          </a:bodyPr>
          <a:lstStyle/>
          <a:p>
            <a:r>
              <a:rPr lang="en-AU" sz="2800" b="1" dirty="0">
                <a:latin typeface="Arial" pitchFamily="34" charset="0"/>
                <a:cs typeface="Arial" pitchFamily="34" charset="0"/>
              </a:rPr>
              <a:t>Structure of the Australian Curriculum: Technologies</a:t>
            </a:r>
            <a:endParaRPr lang="en-US" dirty="0"/>
          </a:p>
        </p:txBody>
      </p:sp>
      <p:sp>
        <p:nvSpPr>
          <p:cNvPr id="3" name="Content Placeholder 2"/>
          <p:cNvSpPr>
            <a:spLocks noGrp="1"/>
          </p:cNvSpPr>
          <p:nvPr>
            <p:ph idx="1"/>
          </p:nvPr>
        </p:nvSpPr>
        <p:spPr/>
        <p:txBody>
          <a:bodyPr/>
          <a:lstStyle/>
          <a:p>
            <a:pPr marL="0" indent="0" algn="ctr">
              <a:buNone/>
            </a:pPr>
            <a:r>
              <a:rPr lang="en-US" b="1" dirty="0" smtClean="0"/>
              <a:t>TWO STRANDS</a:t>
            </a:r>
            <a:endParaRPr lang="en-US" b="1" dirty="0"/>
          </a:p>
        </p:txBody>
      </p:sp>
      <p:sp>
        <p:nvSpPr>
          <p:cNvPr id="4" name="Text Placeholder 3"/>
          <p:cNvSpPr>
            <a:spLocks noGrp="1"/>
          </p:cNvSpPr>
          <p:nvPr>
            <p:ph type="body" sz="half" idx="2"/>
          </p:nvPr>
        </p:nvSpPr>
        <p:spPr>
          <a:xfrm>
            <a:off x="525780" y="1771651"/>
            <a:ext cx="3657600" cy="4171950"/>
          </a:xfrm>
        </p:spPr>
        <p:txBody>
          <a:bodyPr>
            <a:normAutofit fontScale="62500" lnSpcReduction="20000"/>
          </a:bodyPr>
          <a:lstStyle/>
          <a:p>
            <a:r>
              <a:rPr lang="en-AU" sz="2200" dirty="0">
                <a:solidFill>
                  <a:srgbClr val="000000"/>
                </a:solidFill>
                <a:latin typeface="Arial"/>
              </a:rPr>
              <a:t>The Australian Curriculum: Technologies comprises two strands: </a:t>
            </a:r>
          </a:p>
          <a:p>
            <a:pPr marL="800100" lvl="2"/>
            <a:r>
              <a:rPr lang="en-AU" sz="2400" b="1" dirty="0">
                <a:solidFill>
                  <a:srgbClr val="000000"/>
                </a:solidFill>
                <a:latin typeface="Arial"/>
              </a:rPr>
              <a:t>Design and technologies &amp; Digital technologies. </a:t>
            </a:r>
          </a:p>
          <a:p>
            <a:endParaRPr lang="en-AU" sz="1500" dirty="0">
              <a:solidFill>
                <a:srgbClr val="000000"/>
              </a:solidFill>
              <a:latin typeface="Arial"/>
            </a:endParaRPr>
          </a:p>
          <a:p>
            <a:r>
              <a:rPr lang="en-AU" sz="2200" dirty="0">
                <a:solidFill>
                  <a:srgbClr val="000000"/>
                </a:solidFill>
                <a:latin typeface="Arial"/>
              </a:rPr>
              <a:t>All students will study </a:t>
            </a:r>
            <a:r>
              <a:rPr lang="en-AU" sz="2200" b="1" dirty="0">
                <a:solidFill>
                  <a:srgbClr val="000000"/>
                </a:solidFill>
                <a:latin typeface="Arial"/>
              </a:rPr>
              <a:t>both</a:t>
            </a:r>
            <a:r>
              <a:rPr lang="en-AU" sz="2200" dirty="0">
                <a:solidFill>
                  <a:srgbClr val="000000"/>
                </a:solidFill>
                <a:latin typeface="Arial"/>
              </a:rPr>
              <a:t> Design and technologies and Digital technologies from Foundation to the end of Year 8.</a:t>
            </a:r>
          </a:p>
          <a:p>
            <a:endParaRPr lang="en-AU" sz="1400" dirty="0">
              <a:solidFill>
                <a:srgbClr val="000000"/>
              </a:solidFill>
              <a:latin typeface="Arial"/>
            </a:endParaRPr>
          </a:p>
          <a:p>
            <a:r>
              <a:rPr lang="en-AU" sz="2200" dirty="0">
                <a:solidFill>
                  <a:srgbClr val="000000"/>
                </a:solidFill>
                <a:latin typeface="Arial"/>
              </a:rPr>
              <a:t> Schools </a:t>
            </a:r>
            <a:r>
              <a:rPr lang="en-AU" sz="2200" b="1" dirty="0">
                <a:solidFill>
                  <a:srgbClr val="000000"/>
                </a:solidFill>
                <a:latin typeface="Arial"/>
              </a:rPr>
              <a:t>may choose to integrate the strands </a:t>
            </a:r>
            <a:r>
              <a:rPr lang="en-AU" sz="2200" dirty="0">
                <a:solidFill>
                  <a:srgbClr val="000000"/>
                </a:solidFill>
                <a:latin typeface="Arial"/>
              </a:rPr>
              <a:t>in teaching and learning programs F-8.</a:t>
            </a:r>
          </a:p>
          <a:p>
            <a:endParaRPr lang="en-AU" sz="1400" dirty="0">
              <a:solidFill>
                <a:srgbClr val="000000"/>
              </a:solidFill>
              <a:latin typeface="Arial"/>
            </a:endParaRPr>
          </a:p>
          <a:p>
            <a:r>
              <a:rPr lang="en-AU" sz="2200" dirty="0">
                <a:solidFill>
                  <a:srgbClr val="000000"/>
                </a:solidFill>
                <a:latin typeface="Arial"/>
              </a:rPr>
              <a:t>In </a:t>
            </a:r>
            <a:r>
              <a:rPr lang="en-AU" sz="2200" b="1" dirty="0">
                <a:solidFill>
                  <a:srgbClr val="000000"/>
                </a:solidFill>
                <a:latin typeface="Arial"/>
              </a:rPr>
              <a:t>Years 9–12, students will be able to choose from a range of subjects</a:t>
            </a:r>
            <a:r>
              <a:rPr lang="en-AU" sz="2200" dirty="0">
                <a:solidFill>
                  <a:srgbClr val="000000"/>
                </a:solidFill>
                <a:latin typeface="Arial"/>
              </a:rPr>
              <a:t> developed by ACARA and states and territories. In </a:t>
            </a:r>
            <a:r>
              <a:rPr lang="en-AU" sz="2200" b="1" dirty="0">
                <a:solidFill>
                  <a:srgbClr val="000000"/>
                </a:solidFill>
                <a:latin typeface="Arial"/>
              </a:rPr>
              <a:t>WA </a:t>
            </a:r>
            <a:r>
              <a:rPr lang="en-AU" sz="2200" dirty="0">
                <a:solidFill>
                  <a:srgbClr val="000000"/>
                </a:solidFill>
                <a:latin typeface="Arial"/>
              </a:rPr>
              <a:t>this will involve the </a:t>
            </a:r>
            <a:r>
              <a:rPr lang="en-AU" sz="2200" b="1" dirty="0">
                <a:solidFill>
                  <a:srgbClr val="000000"/>
                </a:solidFill>
                <a:latin typeface="Arial"/>
              </a:rPr>
              <a:t>existing elective subjects </a:t>
            </a:r>
            <a:r>
              <a:rPr lang="en-AU" sz="2200" dirty="0">
                <a:solidFill>
                  <a:srgbClr val="000000"/>
                </a:solidFill>
                <a:latin typeface="Arial"/>
              </a:rPr>
              <a:t>in the Technologies Curriculum.</a:t>
            </a:r>
          </a:p>
          <a:p>
            <a:endParaRPr lang="en-US" dirty="0"/>
          </a:p>
        </p:txBody>
      </p:sp>
      <p:sp>
        <p:nvSpPr>
          <p:cNvPr id="5" name="Oval 4"/>
          <p:cNvSpPr/>
          <p:nvPr/>
        </p:nvSpPr>
        <p:spPr>
          <a:xfrm>
            <a:off x="5433247" y="1025080"/>
            <a:ext cx="2495592" cy="22952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smtClean="0">
                <a:solidFill>
                  <a:srgbClr val="000000"/>
                </a:solidFill>
                <a:latin typeface="Arial"/>
              </a:rPr>
              <a:t>1.</a:t>
            </a:r>
          </a:p>
          <a:p>
            <a:pPr algn="ctr"/>
            <a:r>
              <a:rPr lang="en-AU" b="1" dirty="0" smtClean="0">
                <a:solidFill>
                  <a:srgbClr val="000000"/>
                </a:solidFill>
                <a:latin typeface="Arial"/>
              </a:rPr>
              <a:t>Design </a:t>
            </a:r>
            <a:r>
              <a:rPr lang="en-AU" b="1" dirty="0">
                <a:solidFill>
                  <a:srgbClr val="000000"/>
                </a:solidFill>
                <a:latin typeface="Arial"/>
              </a:rPr>
              <a:t>and </a:t>
            </a:r>
            <a:r>
              <a:rPr lang="en-AU" b="1" dirty="0" smtClean="0">
                <a:solidFill>
                  <a:srgbClr val="000000"/>
                </a:solidFill>
                <a:latin typeface="Arial"/>
              </a:rPr>
              <a:t>Technologies </a:t>
            </a:r>
            <a:endParaRPr lang="en-US" dirty="0"/>
          </a:p>
        </p:txBody>
      </p:sp>
      <p:sp>
        <p:nvSpPr>
          <p:cNvPr id="6" name="Oval 5"/>
          <p:cNvSpPr/>
          <p:nvPr/>
        </p:nvSpPr>
        <p:spPr>
          <a:xfrm>
            <a:off x="5433247" y="3648315"/>
            <a:ext cx="2495592" cy="22952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smtClean="0">
                <a:solidFill>
                  <a:srgbClr val="000000"/>
                </a:solidFill>
                <a:latin typeface="Arial"/>
              </a:rPr>
              <a:t>2.</a:t>
            </a:r>
          </a:p>
          <a:p>
            <a:pPr algn="ctr"/>
            <a:r>
              <a:rPr lang="en-AU" b="1" dirty="0" smtClean="0">
                <a:solidFill>
                  <a:srgbClr val="000000"/>
                </a:solidFill>
                <a:latin typeface="Arial"/>
              </a:rPr>
              <a:t>Digital Technologies </a:t>
            </a:r>
            <a:endParaRPr lang="en-US" dirty="0"/>
          </a:p>
        </p:txBody>
      </p:sp>
    </p:spTree>
    <p:extLst>
      <p:ext uri="{BB962C8B-B14F-4D97-AF65-F5344CB8AC3E}">
        <p14:creationId xmlns:p14="http://schemas.microsoft.com/office/powerpoint/2010/main" val="1296255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12224" y="4898961"/>
            <a:ext cx="3410394" cy="824520"/>
          </a:xfrm>
          <a:prstGeom prst="rect">
            <a:avLst/>
          </a:prstGeom>
          <a:solidFill>
            <a:schemeClr val="accent5">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012224" y="3922041"/>
            <a:ext cx="3410394" cy="824520"/>
          </a:xfrm>
          <a:prstGeom prst="rect">
            <a:avLst/>
          </a:prstGeom>
          <a:solidFill>
            <a:schemeClr val="accent5">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5780" y="609600"/>
            <a:ext cx="3657600" cy="1162050"/>
          </a:xfrm>
        </p:spPr>
        <p:txBody>
          <a:bodyPr>
            <a:normAutofit fontScale="90000"/>
          </a:bodyPr>
          <a:lstStyle/>
          <a:p>
            <a:r>
              <a:rPr lang="en-AU" sz="2800" b="1" dirty="0">
                <a:latin typeface="Arial" pitchFamily="34" charset="0"/>
                <a:cs typeface="Arial" pitchFamily="34" charset="0"/>
              </a:rPr>
              <a:t>Structure of the Australian Curriculum: Technologies</a:t>
            </a:r>
            <a:endParaRPr lang="en-US" dirty="0"/>
          </a:p>
        </p:txBody>
      </p:sp>
      <p:sp>
        <p:nvSpPr>
          <p:cNvPr id="3" name="Content Placeholder 2"/>
          <p:cNvSpPr>
            <a:spLocks noGrp="1"/>
          </p:cNvSpPr>
          <p:nvPr>
            <p:ph idx="1"/>
          </p:nvPr>
        </p:nvSpPr>
        <p:spPr>
          <a:xfrm>
            <a:off x="5012224" y="609599"/>
            <a:ext cx="3657600" cy="5808285"/>
          </a:xfrm>
        </p:spPr>
        <p:txBody>
          <a:bodyPr>
            <a:normAutofit/>
          </a:bodyPr>
          <a:lstStyle/>
          <a:p>
            <a:pPr marL="0" indent="0" algn="ctr">
              <a:buNone/>
            </a:pPr>
            <a:r>
              <a:rPr lang="en-US" b="1" dirty="0" smtClean="0"/>
              <a:t>TWO STRANDS</a:t>
            </a:r>
          </a:p>
          <a:p>
            <a:pPr marL="0" indent="0" algn="ctr">
              <a:buNone/>
            </a:pPr>
            <a:endParaRPr lang="en-US" b="1" dirty="0"/>
          </a:p>
          <a:p>
            <a:pPr marL="0" indent="0" algn="ctr">
              <a:buNone/>
            </a:pPr>
            <a:endParaRPr lang="en-US" b="1" dirty="0" smtClean="0"/>
          </a:p>
          <a:p>
            <a:pPr marL="0" indent="0" algn="ctr">
              <a:buNone/>
            </a:pPr>
            <a:r>
              <a:rPr lang="en-US" b="1" dirty="0" smtClean="0"/>
              <a:t/>
            </a:r>
            <a:br>
              <a:rPr lang="en-US" b="1" dirty="0" smtClean="0"/>
            </a:br>
            <a:endParaRPr lang="en-US" b="1" dirty="0"/>
          </a:p>
          <a:p>
            <a:pPr marL="0" indent="0" algn="ctr">
              <a:buNone/>
            </a:pPr>
            <a:r>
              <a:rPr lang="en-US" b="1" dirty="0" smtClean="0"/>
              <a:t>TWO SUB-STRANDS</a:t>
            </a:r>
          </a:p>
          <a:p>
            <a:pPr>
              <a:buFont typeface="Wingdings" charset="2"/>
              <a:buChar char="u"/>
            </a:pPr>
            <a:r>
              <a:rPr lang="en-AU" dirty="0" smtClean="0">
                <a:solidFill>
                  <a:schemeClr val="accent6">
                    <a:lumMod val="75000"/>
                  </a:schemeClr>
                </a:solidFill>
                <a:latin typeface="Arial" pitchFamily="34" charset="0"/>
                <a:cs typeface="Arial" pitchFamily="34" charset="0"/>
              </a:rPr>
              <a:t>Knowledge </a:t>
            </a:r>
            <a:r>
              <a:rPr lang="en-AU" dirty="0">
                <a:solidFill>
                  <a:schemeClr val="accent6">
                    <a:lumMod val="75000"/>
                  </a:schemeClr>
                </a:solidFill>
                <a:latin typeface="Arial" pitchFamily="34" charset="0"/>
                <a:cs typeface="Arial" pitchFamily="34" charset="0"/>
              </a:rPr>
              <a:t>and </a:t>
            </a:r>
            <a:r>
              <a:rPr lang="en-AU" dirty="0" smtClean="0">
                <a:solidFill>
                  <a:schemeClr val="accent6">
                    <a:lumMod val="75000"/>
                  </a:schemeClr>
                </a:solidFill>
                <a:latin typeface="Arial" pitchFamily="34" charset="0"/>
                <a:cs typeface="Arial" pitchFamily="34" charset="0"/>
              </a:rPr>
              <a:t>Understanding</a:t>
            </a:r>
          </a:p>
          <a:p>
            <a:pPr>
              <a:buFont typeface="Wingdings" charset="2"/>
              <a:buChar char="u"/>
            </a:pPr>
            <a:r>
              <a:rPr lang="en-AU" dirty="0" smtClean="0">
                <a:solidFill>
                  <a:schemeClr val="accent6">
                    <a:lumMod val="75000"/>
                  </a:schemeClr>
                </a:solidFill>
                <a:latin typeface="Arial" pitchFamily="34" charset="0"/>
                <a:cs typeface="Arial" pitchFamily="34" charset="0"/>
              </a:rPr>
              <a:t>Processes </a:t>
            </a:r>
            <a:r>
              <a:rPr lang="en-AU" dirty="0">
                <a:solidFill>
                  <a:schemeClr val="accent6">
                    <a:lumMod val="75000"/>
                  </a:schemeClr>
                </a:solidFill>
                <a:latin typeface="Arial" pitchFamily="34" charset="0"/>
                <a:cs typeface="Arial" pitchFamily="34" charset="0"/>
              </a:rPr>
              <a:t>and Production</a:t>
            </a:r>
          </a:p>
          <a:p>
            <a:pPr algn="ctr">
              <a:buFont typeface="Wingdings" charset="2"/>
              <a:buChar char="u"/>
            </a:pPr>
            <a:endParaRPr lang="en-US" b="1" dirty="0"/>
          </a:p>
        </p:txBody>
      </p:sp>
      <p:sp>
        <p:nvSpPr>
          <p:cNvPr id="4" name="Text Placeholder 3"/>
          <p:cNvSpPr>
            <a:spLocks noGrp="1"/>
          </p:cNvSpPr>
          <p:nvPr>
            <p:ph type="body" sz="half" idx="2"/>
          </p:nvPr>
        </p:nvSpPr>
        <p:spPr>
          <a:xfrm>
            <a:off x="525780" y="2250715"/>
            <a:ext cx="3657600" cy="3692885"/>
          </a:xfrm>
        </p:spPr>
        <p:txBody>
          <a:bodyPr>
            <a:normAutofit/>
          </a:bodyPr>
          <a:lstStyle/>
          <a:p>
            <a:r>
              <a:rPr lang="en-AU" sz="2200" dirty="0" smtClean="0">
                <a:solidFill>
                  <a:srgbClr val="000000"/>
                </a:solidFill>
                <a:latin typeface="Arial"/>
              </a:rPr>
              <a:t>There are also two complimentary sub-strands</a:t>
            </a:r>
            <a:endParaRPr lang="en-AU" sz="2200" dirty="0">
              <a:solidFill>
                <a:srgbClr val="000000"/>
              </a:solidFill>
              <a:latin typeface="Arial"/>
            </a:endParaRPr>
          </a:p>
          <a:p>
            <a:pPr marL="457200" indent="-457200">
              <a:buFont typeface="Arial"/>
              <a:buChar char="•"/>
              <a:tabLst>
                <a:tab pos="1435100" algn="r"/>
                <a:tab pos="1608138" algn="l"/>
              </a:tabLst>
            </a:pPr>
            <a:r>
              <a:rPr lang="en-AU" sz="3300" dirty="0">
                <a:latin typeface="Arial" pitchFamily="34" charset="0"/>
                <a:cs typeface="Arial" pitchFamily="34" charset="0"/>
              </a:rPr>
              <a:t>Knowledge and Understanding</a:t>
            </a:r>
          </a:p>
          <a:p>
            <a:pPr marL="457200" indent="-457200">
              <a:buFont typeface="Arial"/>
              <a:buChar char="•"/>
              <a:tabLst>
                <a:tab pos="1435100" algn="r"/>
                <a:tab pos="1608138" algn="l"/>
              </a:tabLst>
            </a:pPr>
            <a:r>
              <a:rPr lang="en-AU" sz="3300" dirty="0">
                <a:latin typeface="Arial" pitchFamily="34" charset="0"/>
                <a:cs typeface="Arial" pitchFamily="34" charset="0"/>
              </a:rPr>
              <a:t>Processes and Production</a:t>
            </a:r>
          </a:p>
          <a:p>
            <a:endParaRPr lang="en-US" dirty="0"/>
          </a:p>
        </p:txBody>
      </p:sp>
      <p:sp>
        <p:nvSpPr>
          <p:cNvPr id="5" name="Oval 4"/>
          <p:cNvSpPr/>
          <p:nvPr/>
        </p:nvSpPr>
        <p:spPr>
          <a:xfrm>
            <a:off x="5012224" y="1203436"/>
            <a:ext cx="1471853" cy="14038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b="1" dirty="0" smtClean="0">
                <a:solidFill>
                  <a:srgbClr val="000000"/>
                </a:solidFill>
                <a:latin typeface="Arial"/>
              </a:rPr>
              <a:t>1.</a:t>
            </a:r>
          </a:p>
          <a:p>
            <a:pPr algn="ctr"/>
            <a:r>
              <a:rPr lang="en-AU" sz="1000" b="1" dirty="0" smtClean="0">
                <a:solidFill>
                  <a:srgbClr val="000000"/>
                </a:solidFill>
                <a:latin typeface="Arial"/>
              </a:rPr>
              <a:t>Design </a:t>
            </a:r>
            <a:r>
              <a:rPr lang="en-AU" sz="1000" b="1" dirty="0">
                <a:solidFill>
                  <a:srgbClr val="000000"/>
                </a:solidFill>
                <a:latin typeface="Arial"/>
              </a:rPr>
              <a:t>and </a:t>
            </a:r>
            <a:r>
              <a:rPr lang="en-AU" sz="1000" b="1" dirty="0" smtClean="0">
                <a:solidFill>
                  <a:srgbClr val="000000"/>
                </a:solidFill>
                <a:latin typeface="Arial"/>
              </a:rPr>
              <a:t>Technologies </a:t>
            </a:r>
            <a:endParaRPr lang="en-US" sz="1000" dirty="0"/>
          </a:p>
        </p:txBody>
      </p:sp>
      <p:sp>
        <p:nvSpPr>
          <p:cNvPr id="6" name="Oval 5"/>
          <p:cNvSpPr/>
          <p:nvPr/>
        </p:nvSpPr>
        <p:spPr>
          <a:xfrm>
            <a:off x="6706899" y="1203436"/>
            <a:ext cx="1444759" cy="14198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b="1" dirty="0" smtClean="0">
                <a:solidFill>
                  <a:srgbClr val="000000"/>
                </a:solidFill>
                <a:latin typeface="Arial"/>
              </a:rPr>
              <a:t>2.</a:t>
            </a:r>
          </a:p>
          <a:p>
            <a:pPr algn="ctr"/>
            <a:r>
              <a:rPr lang="en-AU" sz="1000" b="1" dirty="0" smtClean="0">
                <a:solidFill>
                  <a:srgbClr val="000000"/>
                </a:solidFill>
                <a:latin typeface="Arial"/>
              </a:rPr>
              <a:t>Digital Technologies </a:t>
            </a:r>
            <a:endParaRPr lang="en-US" sz="1000" dirty="0"/>
          </a:p>
        </p:txBody>
      </p:sp>
      <p:sp>
        <p:nvSpPr>
          <p:cNvPr id="8" name="Right Arrow 7"/>
          <p:cNvSpPr/>
          <p:nvPr/>
        </p:nvSpPr>
        <p:spPr>
          <a:xfrm rot="5400000">
            <a:off x="6261225" y="2629551"/>
            <a:ext cx="690744" cy="6462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7161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000" b="1" dirty="0">
                <a:cs typeface="Arial" pitchFamily="34" charset="0"/>
              </a:rPr>
              <a:t>Relationship between the </a:t>
            </a:r>
            <a:r>
              <a:rPr lang="en-AU" sz="4000" b="1" dirty="0" smtClean="0">
                <a:cs typeface="Arial" pitchFamily="34" charset="0"/>
              </a:rPr>
              <a:t/>
            </a:r>
            <a:br>
              <a:rPr lang="en-AU" sz="4000" b="1" dirty="0" smtClean="0">
                <a:cs typeface="Arial" pitchFamily="34" charset="0"/>
              </a:rPr>
            </a:br>
            <a:r>
              <a:rPr lang="en-AU" sz="4000" b="1" dirty="0" smtClean="0">
                <a:cs typeface="Arial" pitchFamily="34" charset="0"/>
              </a:rPr>
              <a:t>sub</a:t>
            </a:r>
            <a:r>
              <a:rPr lang="en-AU" sz="4000" b="1" dirty="0">
                <a:cs typeface="Arial" pitchFamily="34" charset="0"/>
              </a:rPr>
              <a:t>-strands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3014820"/>
              </p:ext>
            </p:extLst>
          </p:nvPr>
        </p:nvGraphicFramePr>
        <p:xfrm>
          <a:off x="534769" y="2005589"/>
          <a:ext cx="7828182" cy="4205916"/>
        </p:xfrm>
        <a:graphic>
          <a:graphicData uri="http://schemas.openxmlformats.org/drawingml/2006/table">
            <a:tbl>
              <a:tblPr/>
              <a:tblGrid>
                <a:gridCol w="846719"/>
                <a:gridCol w="3297744"/>
                <a:gridCol w="3683719"/>
              </a:tblGrid>
              <a:tr h="601676">
                <a:tc>
                  <a:txBody>
                    <a:bodyPr/>
                    <a:lstStyle/>
                    <a:p>
                      <a:endParaRPr lang="en-US" dirty="0"/>
                    </a:p>
                  </a:txBody>
                  <a:tcPr>
                    <a:lnL w="12700" cmpd="sng">
                      <a:solidFill>
                        <a:scrgbClr r="0" g="0" b="0"/>
                      </a:solidFill>
                      <a:prstDash val="solid"/>
                    </a:lnL>
                    <a:lnR w="12700" cap="flat" cmpd="sng" algn="ctr">
                      <a:solidFill>
                        <a:scrgbClr r="0" g="0" b="0"/>
                      </a:solidFill>
                      <a:prstDash val="solid"/>
                      <a:round/>
                      <a:headEnd type="none" w="med" len="med"/>
                      <a:tailEnd type="none" w="med" len="med"/>
                    </a:lnR>
                    <a:lnT w="12700" cmpd="sng">
                      <a:solidFill>
                        <a:scrgbClr r="0" g="0" b="0"/>
                      </a:solidFill>
                      <a:prstDash val="soli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latin typeface="+mj-lt"/>
                          <a:cs typeface="Arial" pitchFamily="34" charset="0"/>
                        </a:rPr>
                        <a:t>DESIGN &amp; TECHNOLOGIES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a:r>
                        <a:rPr lang="en-US" dirty="0" smtClean="0">
                          <a:latin typeface="+mj-lt"/>
                        </a:rPr>
                        <a:t>DIGITAL TECHNOLOGIES</a:t>
                      </a:r>
                      <a:endParaRPr lang="en-US" dirty="0">
                        <a:latin typeface="+mj-lt"/>
                      </a:endParaRPr>
                    </a:p>
                  </a:txBody>
                  <a:tcPr>
                    <a:lnL w="12700" cap="flat" cmpd="sng" algn="ctr">
                      <a:solidFill>
                        <a:scrgbClr r="0" g="0" b="0"/>
                      </a:solidFill>
                      <a:prstDash val="solid"/>
                      <a:round/>
                      <a:headEnd type="none" w="med" len="med"/>
                      <a:tailEnd type="none" w="med" len="med"/>
                    </a:lnL>
                    <a:lnR w="12700" cmpd="sng">
                      <a:solidFill>
                        <a:scrgbClr r="0" g="0" b="0"/>
                      </a:solidFill>
                      <a:prstDash val="soli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r>
              <a:tr h="1592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latin typeface="Arial" pitchFamily="34" charset="0"/>
                          <a:cs typeface="Arial" pitchFamily="34" charset="0"/>
                        </a:rPr>
                        <a:t>Knowledge and Understanding</a:t>
                      </a:r>
                    </a:p>
                    <a:p>
                      <a:endParaRPr lang="en-US" sz="1600" dirty="0"/>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400" dirty="0" smtClean="0">
                          <a:latin typeface="Arial" pitchFamily="34" charset="0"/>
                          <a:cs typeface="Arial" pitchFamily="34" charset="0"/>
                        </a:rPr>
                        <a:t>focuses on materials, information, systems, tools and equipment; and technologies and society. The content is dependent on the technologies context.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400" dirty="0" smtClean="0">
                          <a:latin typeface="Arial" pitchFamily="34" charset="0"/>
                          <a:cs typeface="Arial" pitchFamily="34" charset="0"/>
                        </a:rPr>
                        <a:t>focuses on digital information, digital systems and technologies, and digital technologies and society.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827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latin typeface="Arial" pitchFamily="34" charset="0"/>
                          <a:cs typeface="Arial" pitchFamily="34" charset="0"/>
                        </a:rPr>
                        <a:t>Processes and Production</a:t>
                      </a:r>
                    </a:p>
                    <a:p>
                      <a:endParaRPr lang="en-US" dirty="0"/>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solidFill>
                        <a:scrgbClr r="0" g="0" b="0"/>
                      </a:solidFill>
                      <a:prstDash val="solid"/>
                    </a:lnB>
                    <a:solidFill>
                      <a:schemeClr val="accent5">
                        <a:lumMod val="60000"/>
                        <a:lumOff val="40000"/>
                      </a:schemeClr>
                    </a:solidFill>
                  </a:tcPr>
                </a:tc>
                <a:tc>
                  <a:txBody>
                    <a:bodyPr/>
                    <a:lstStyle/>
                    <a:p>
                      <a:pPr marL="0" lvl="0" indent="-114300">
                        <a:buNone/>
                        <a:tabLst>
                          <a:tab pos="1435100" algn="r"/>
                          <a:tab pos="1608138" algn="l"/>
                        </a:tabLst>
                      </a:pPr>
                      <a:r>
                        <a:rPr lang="en-AU" sz="1400" dirty="0" smtClean="0">
                          <a:latin typeface="Arial" pitchFamily="34" charset="0"/>
                          <a:cs typeface="Arial" pitchFamily="34" charset="0"/>
                        </a:rPr>
                        <a:t>focuses on designing - identifying, exploring and critiquing a need or opportunity; generating, researching and developing ideas; and planning, producing and evaluating solutions that utilise process and production skills, creativity, innovation and enterprise to promote the development of sustainable patterns of living.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lvl="0" indent="-114300">
                        <a:buNone/>
                      </a:pPr>
                      <a:r>
                        <a:rPr lang="en-AU" sz="1400" dirty="0" smtClean="0">
                          <a:latin typeface="Arial" pitchFamily="34" charset="0"/>
                          <a:cs typeface="Arial" pitchFamily="34" charset="0"/>
                        </a:rPr>
                        <a:t>focuses on formulating and investigating problems; analysing and creating digital solutions; representing, constructing and evaluating solutions; and utilising skills of creativity, innovation and enterprise for sustainable patterns of living.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12210568" y="200558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89264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63687"/>
            <a:ext cx="8568952" cy="778098"/>
          </a:xfrm>
        </p:spPr>
        <p:txBody>
          <a:bodyPr>
            <a:noAutofit/>
          </a:bodyPr>
          <a:lstStyle/>
          <a:p>
            <a:r>
              <a:rPr lang="en-AU" sz="3200" b="1" dirty="0" smtClean="0">
                <a:latin typeface="Arial" pitchFamily="34" charset="0"/>
                <a:cs typeface="Arial" pitchFamily="34" charset="0"/>
              </a:rPr>
              <a:t>Organisation of the Australian Curriculum: Technologies</a:t>
            </a:r>
            <a:endParaRPr lang="en-AU" sz="3200" b="1" dirty="0">
              <a:latin typeface="Arial" pitchFamily="34" charset="0"/>
              <a:cs typeface="Arial" pitchFamily="34" charset="0"/>
            </a:endParaRPr>
          </a:p>
        </p:txBody>
      </p:sp>
      <p:sp>
        <p:nvSpPr>
          <p:cNvPr id="3" name="Content Placeholder 2"/>
          <p:cNvSpPr>
            <a:spLocks noGrp="1"/>
          </p:cNvSpPr>
          <p:nvPr>
            <p:ph idx="1"/>
          </p:nvPr>
        </p:nvSpPr>
        <p:spPr>
          <a:xfrm>
            <a:off x="0" y="2002478"/>
            <a:ext cx="3810232" cy="4248472"/>
          </a:xfrm>
        </p:spPr>
        <p:txBody>
          <a:bodyPr>
            <a:normAutofit fontScale="70000" lnSpcReduction="20000"/>
          </a:bodyPr>
          <a:lstStyle/>
          <a:p>
            <a:pPr marL="628650" indent="0">
              <a:lnSpc>
                <a:spcPct val="114000"/>
              </a:lnSpc>
              <a:buNone/>
            </a:pPr>
            <a:r>
              <a:rPr lang="en-AU" sz="3000" b="1" dirty="0" smtClean="0">
                <a:latin typeface="+mj-lt"/>
                <a:cs typeface="Arial" pitchFamily="34" charset="0"/>
              </a:rPr>
              <a:t>The technologies curriculum is organised in the following bands:</a:t>
            </a:r>
          </a:p>
          <a:p>
            <a:pPr marL="903288" indent="-274638">
              <a:lnSpc>
                <a:spcPct val="114000"/>
              </a:lnSpc>
            </a:pPr>
            <a:r>
              <a:rPr lang="en-AU" sz="2400" dirty="0" smtClean="0">
                <a:latin typeface="Arial" pitchFamily="34" charset="0"/>
                <a:cs typeface="Arial" pitchFamily="34" charset="0"/>
              </a:rPr>
              <a:t>	</a:t>
            </a:r>
            <a:r>
              <a:rPr lang="en-AU" sz="2400" b="1" dirty="0" smtClean="0">
                <a:solidFill>
                  <a:schemeClr val="accent1">
                    <a:lumMod val="75000"/>
                  </a:schemeClr>
                </a:solidFill>
              </a:rPr>
              <a:t>Foundation to Year 2</a:t>
            </a:r>
            <a:endParaRPr lang="en-AU" sz="2400" b="1" dirty="0">
              <a:solidFill>
                <a:schemeClr val="accent1">
                  <a:lumMod val="75000"/>
                </a:schemeClr>
              </a:solidFill>
            </a:endParaRPr>
          </a:p>
          <a:p>
            <a:pPr marL="903288" indent="-274638">
              <a:lnSpc>
                <a:spcPct val="114000"/>
              </a:lnSpc>
            </a:pPr>
            <a:r>
              <a:rPr lang="en-AU" sz="2400" b="1" dirty="0">
                <a:solidFill>
                  <a:schemeClr val="accent1">
                    <a:lumMod val="75000"/>
                  </a:schemeClr>
                </a:solidFill>
              </a:rPr>
              <a:t>Years 3-4</a:t>
            </a:r>
          </a:p>
          <a:p>
            <a:pPr marL="903288" indent="-274638">
              <a:lnSpc>
                <a:spcPct val="114000"/>
              </a:lnSpc>
            </a:pPr>
            <a:r>
              <a:rPr lang="en-AU" sz="2400" b="1" dirty="0">
                <a:solidFill>
                  <a:schemeClr val="accent1">
                    <a:lumMod val="75000"/>
                  </a:schemeClr>
                </a:solidFill>
              </a:rPr>
              <a:t>Years 5-6</a:t>
            </a:r>
          </a:p>
          <a:p>
            <a:pPr marL="903288" indent="-274638">
              <a:lnSpc>
                <a:spcPct val="114000"/>
              </a:lnSpc>
            </a:pPr>
            <a:r>
              <a:rPr lang="en-AU" sz="2400" b="1" dirty="0">
                <a:solidFill>
                  <a:schemeClr val="accent1">
                    <a:lumMod val="75000"/>
                  </a:schemeClr>
                </a:solidFill>
              </a:rPr>
              <a:t>Years 7-8</a:t>
            </a:r>
          </a:p>
          <a:p>
            <a:pPr marL="903288" indent="-274638">
              <a:lnSpc>
                <a:spcPct val="114000"/>
              </a:lnSpc>
            </a:pPr>
            <a:r>
              <a:rPr lang="en-AU" sz="2400" b="1" dirty="0">
                <a:solidFill>
                  <a:schemeClr val="accent1">
                    <a:lumMod val="75000"/>
                  </a:schemeClr>
                </a:solidFill>
              </a:rPr>
              <a:t>Years 9-10</a:t>
            </a:r>
            <a:endParaRPr lang="en-AU" sz="2400" dirty="0"/>
          </a:p>
          <a:p>
            <a:pPr marL="903288" indent="-274638">
              <a:lnSpc>
                <a:spcPct val="114000"/>
              </a:lnSpc>
            </a:pPr>
            <a:r>
              <a:rPr lang="en-AU" sz="2400" b="1" dirty="0">
                <a:solidFill>
                  <a:schemeClr val="accent1">
                    <a:lumMod val="75000"/>
                  </a:schemeClr>
                </a:solidFill>
              </a:rPr>
              <a:t>Senior secondary (Years 11 and 12)</a:t>
            </a:r>
          </a:p>
        </p:txBody>
      </p:sp>
      <p:sp>
        <p:nvSpPr>
          <p:cNvPr id="4" name="Content Placeholder 2"/>
          <p:cNvSpPr txBox="1">
            <a:spLocks/>
          </p:cNvSpPr>
          <p:nvPr/>
        </p:nvSpPr>
        <p:spPr>
          <a:xfrm>
            <a:off x="4300438" y="2153313"/>
            <a:ext cx="4310428" cy="439248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Font typeface="Wingdings 2" pitchFamily="18" charset="2"/>
              <a:buNone/>
            </a:pPr>
            <a:r>
              <a:rPr lang="en-AU" sz="2400" dirty="0" smtClean="0">
                <a:latin typeface="Arial" pitchFamily="34" charset="0"/>
                <a:cs typeface="Arial" pitchFamily="34" charset="0"/>
              </a:rPr>
              <a:t>The time allocation for Design and technologies and Digital technologies combined are: </a:t>
            </a:r>
          </a:p>
          <a:p>
            <a:pPr marL="400050" lvl="1" indent="0">
              <a:buFont typeface="Wingdings 2" pitchFamily="18" charset="2"/>
              <a:buNone/>
            </a:pPr>
            <a:r>
              <a:rPr lang="en-AU" sz="2400" dirty="0" smtClean="0">
                <a:latin typeface="Arial" pitchFamily="34" charset="0"/>
                <a:cs typeface="Arial" pitchFamily="34" charset="0"/>
              </a:rPr>
              <a:t>• 60 hours across Years F–2 </a:t>
            </a:r>
          </a:p>
          <a:p>
            <a:pPr marL="400050" lvl="1" indent="0">
              <a:buFont typeface="Wingdings 2" pitchFamily="18" charset="2"/>
              <a:buNone/>
            </a:pPr>
            <a:r>
              <a:rPr lang="en-AU" sz="2400" dirty="0" smtClean="0">
                <a:latin typeface="Arial" pitchFamily="34" charset="0"/>
                <a:cs typeface="Arial" pitchFamily="34" charset="0"/>
              </a:rPr>
              <a:t>• 80 hours across Years 3–4 </a:t>
            </a:r>
          </a:p>
          <a:p>
            <a:pPr marL="400050" lvl="1" indent="0">
              <a:buFont typeface="Wingdings 2" pitchFamily="18" charset="2"/>
              <a:buNone/>
            </a:pPr>
            <a:r>
              <a:rPr lang="en-AU" sz="2400" dirty="0" smtClean="0">
                <a:latin typeface="Arial" pitchFamily="34" charset="0"/>
                <a:cs typeface="Arial" pitchFamily="34" charset="0"/>
              </a:rPr>
              <a:t>• 120 hours across Years 5–6 </a:t>
            </a:r>
          </a:p>
          <a:p>
            <a:pPr marL="400050" lvl="1" indent="0">
              <a:buFont typeface="Wingdings 2" pitchFamily="18" charset="2"/>
              <a:buNone/>
            </a:pPr>
            <a:r>
              <a:rPr lang="en-AU" sz="2400" dirty="0" smtClean="0">
                <a:latin typeface="Arial" pitchFamily="34" charset="0"/>
                <a:cs typeface="Arial" pitchFamily="34" charset="0"/>
              </a:rPr>
              <a:t>• 160 hours across Years 7–8 </a:t>
            </a:r>
          </a:p>
          <a:p>
            <a:pPr marL="400050" lvl="1" indent="0">
              <a:buFont typeface="Wingdings 2" pitchFamily="18" charset="2"/>
              <a:buNone/>
            </a:pPr>
            <a:r>
              <a:rPr lang="en-AU" sz="2400" dirty="0" smtClean="0">
                <a:latin typeface="Arial" pitchFamily="34" charset="0"/>
                <a:cs typeface="Arial" pitchFamily="34" charset="0"/>
              </a:rPr>
              <a:t>• 80 hours each across Years 9–10 </a:t>
            </a:r>
          </a:p>
          <a:p>
            <a:pPr marL="400050" lvl="1" indent="0">
              <a:buFont typeface="Wingdings 2" pitchFamily="18" charset="2"/>
              <a:buNone/>
            </a:pPr>
            <a:r>
              <a:rPr lang="en-AU" sz="2400" dirty="0" smtClean="0">
                <a:latin typeface="Arial" pitchFamily="34" charset="0"/>
                <a:cs typeface="Arial" pitchFamily="34" charset="0"/>
              </a:rPr>
              <a:t>• 200 to 240 hours of learning across Years 11–12 for each of Design and technologies and Digital technologies. </a:t>
            </a:r>
          </a:p>
          <a:p>
            <a:r>
              <a:rPr lang="en-AU" sz="2400" b="1" dirty="0" smtClean="0">
                <a:latin typeface="Arial" pitchFamily="34" charset="0"/>
                <a:cs typeface="Arial" pitchFamily="34" charset="0"/>
              </a:rPr>
              <a:t>Allocation of time for teaching the Technologies learning area will be a school authority or school-based decision. </a:t>
            </a:r>
          </a:p>
          <a:p>
            <a:pPr marL="1608138" indent="-1608138">
              <a:buFont typeface="Wingdings 2" pitchFamily="18" charset="2"/>
              <a:buNone/>
              <a:tabLst>
                <a:tab pos="1435100" algn="r"/>
                <a:tab pos="1608138" algn="l"/>
              </a:tabLst>
            </a:pPr>
            <a:endParaRPr lang="en-AU" sz="2400" dirty="0" smtClean="0">
              <a:latin typeface="Arial" pitchFamily="34" charset="0"/>
              <a:cs typeface="Arial" pitchFamily="34" charset="0"/>
            </a:endParaRPr>
          </a:p>
        </p:txBody>
      </p:sp>
      <p:sp>
        <p:nvSpPr>
          <p:cNvPr id="5" name="Title 1"/>
          <p:cNvSpPr txBox="1">
            <a:spLocks/>
          </p:cNvSpPr>
          <p:nvPr/>
        </p:nvSpPr>
        <p:spPr>
          <a:xfrm>
            <a:off x="4946616" y="1826615"/>
            <a:ext cx="3126667" cy="3517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r>
              <a:rPr lang="en-AU" sz="1800" b="1" dirty="0" smtClean="0">
                <a:solidFill>
                  <a:srgbClr val="FF6600"/>
                </a:solidFill>
                <a:latin typeface="Arial" pitchFamily="34" charset="0"/>
                <a:cs typeface="Arial" pitchFamily="34" charset="0"/>
              </a:rPr>
              <a:t>Time Allocation</a:t>
            </a:r>
            <a:endParaRPr lang="en-AU" sz="18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42395940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smtClean="0">
                <a:latin typeface="Arial" pitchFamily="34" charset="0"/>
                <a:cs typeface="Arial" pitchFamily="34" charset="0"/>
              </a:rPr>
              <a:t>Digital Technologies across </a:t>
            </a:r>
            <a:r>
              <a:rPr lang="en-AU" sz="3200" b="1" dirty="0">
                <a:latin typeface="Arial" pitchFamily="34" charset="0"/>
                <a:cs typeface="Arial" pitchFamily="34" charset="0"/>
              </a:rPr>
              <a:t>the years of </a:t>
            </a:r>
            <a:r>
              <a:rPr lang="en-AU" sz="3200" b="1" dirty="0" smtClean="0">
                <a:latin typeface="Arial" pitchFamily="34" charset="0"/>
                <a:cs typeface="Arial" pitchFamily="34" charset="0"/>
              </a:rPr>
              <a:t>schooling</a:t>
            </a:r>
            <a:endParaRPr lang="en-AU" sz="3200" b="1" dirty="0">
              <a:latin typeface="Arial" pitchFamily="34" charset="0"/>
              <a:cs typeface="Arial" pitchFamily="34" charset="0"/>
            </a:endParaRPr>
          </a:p>
        </p:txBody>
      </p:sp>
      <p:sp>
        <p:nvSpPr>
          <p:cNvPr id="3" name="Content Placeholder 2"/>
          <p:cNvSpPr>
            <a:spLocks noGrp="1"/>
          </p:cNvSpPr>
          <p:nvPr>
            <p:ph idx="1"/>
          </p:nvPr>
        </p:nvSpPr>
        <p:spPr>
          <a:xfrm>
            <a:off x="179512" y="1885902"/>
            <a:ext cx="8676456" cy="4392489"/>
          </a:xfrm>
        </p:spPr>
        <p:txBody>
          <a:bodyPr>
            <a:normAutofit/>
          </a:bodyPr>
          <a:lstStyle/>
          <a:p>
            <a:r>
              <a:rPr lang="en-AU" sz="2400" dirty="0">
                <a:latin typeface="Arial" pitchFamily="34" charset="0"/>
                <a:cs typeface="Arial" pitchFamily="34" charset="0"/>
              </a:rPr>
              <a:t>Addresses each of the </a:t>
            </a:r>
            <a:r>
              <a:rPr lang="en-AU" sz="2400" dirty="0" smtClean="0">
                <a:latin typeface="Arial" pitchFamily="34" charset="0"/>
                <a:cs typeface="Arial" pitchFamily="34" charset="0"/>
              </a:rPr>
              <a:t>Stages F-12.</a:t>
            </a:r>
            <a:endParaRPr lang="en-AU" sz="2400" dirty="0">
              <a:latin typeface="Arial" pitchFamily="34" charset="0"/>
              <a:cs typeface="Arial" pitchFamily="34" charset="0"/>
            </a:endParaRPr>
          </a:p>
          <a:p>
            <a:r>
              <a:rPr lang="en-AU" sz="2400" dirty="0">
                <a:latin typeface="Arial" pitchFamily="34" charset="0"/>
                <a:cs typeface="Arial" pitchFamily="34" charset="0"/>
              </a:rPr>
              <a:t>Specific examples of content description</a:t>
            </a:r>
            <a:endParaRPr lang="en-AU" sz="2400" dirty="0" smtClean="0">
              <a:latin typeface="Arial" pitchFamily="34" charset="0"/>
              <a:cs typeface="Arial" pitchFamily="34" charset="0"/>
            </a:endParaRPr>
          </a:p>
          <a:p>
            <a:pPr>
              <a:lnSpc>
                <a:spcPct val="90000"/>
              </a:lnSpc>
            </a:pPr>
            <a:r>
              <a:rPr lang="en-AU" dirty="0" smtClean="0">
                <a:latin typeface="Arial" pitchFamily="34" charset="0"/>
                <a:cs typeface="Arial" pitchFamily="34" charset="0"/>
              </a:rPr>
              <a:t>Continuum of learning:</a:t>
            </a:r>
          </a:p>
          <a:p>
            <a:pPr lvl="1">
              <a:lnSpc>
                <a:spcPct val="90000"/>
              </a:lnSpc>
            </a:pPr>
            <a:r>
              <a:rPr lang="en-AU" sz="2200" b="1" dirty="0" smtClean="0">
                <a:latin typeface="Arial" pitchFamily="34" charset="0"/>
                <a:cs typeface="Arial" pitchFamily="34" charset="0"/>
              </a:rPr>
              <a:t>Students will develop increasingly sophisticated </a:t>
            </a:r>
            <a:r>
              <a:rPr lang="en-AU" sz="2200" dirty="0" smtClean="0">
                <a:latin typeface="Arial" pitchFamily="34" charset="0"/>
                <a:cs typeface="Arial" pitchFamily="34" charset="0"/>
              </a:rPr>
              <a:t>knowledge and understanding, drawn from both contemporary and historical sources </a:t>
            </a:r>
          </a:p>
          <a:p>
            <a:pPr lvl="1">
              <a:lnSpc>
                <a:spcPct val="90000"/>
              </a:lnSpc>
            </a:pPr>
            <a:r>
              <a:rPr lang="en-AU" sz="2200" b="1" dirty="0" smtClean="0">
                <a:latin typeface="Arial" pitchFamily="34" charset="0"/>
                <a:cs typeface="Arial" pitchFamily="34" charset="0"/>
              </a:rPr>
              <a:t>Students will develop increasingly sophisticated skills </a:t>
            </a:r>
            <a:r>
              <a:rPr lang="en-AU" sz="2200" dirty="0" smtClean="0">
                <a:latin typeface="Arial" pitchFamily="34" charset="0"/>
                <a:cs typeface="Arial" pitchFamily="34" charset="0"/>
              </a:rPr>
              <a:t>in digital technologies processes and production through applying computational thinking to create digital information products, systems or software instructions to address digital problems. </a:t>
            </a:r>
          </a:p>
          <a:p>
            <a:pPr lvl="1"/>
            <a:endParaRPr lang="en-AU" sz="2400" dirty="0" smtClean="0"/>
          </a:p>
          <a:p>
            <a:pPr marL="1608138" indent="-1608138">
              <a:buNone/>
              <a:tabLst>
                <a:tab pos="1435100" algn="r"/>
                <a:tab pos="1608138" algn="l"/>
              </a:tabLst>
            </a:pPr>
            <a:endParaRPr lang="en-AU" sz="2400" dirty="0" smtClean="0">
              <a:latin typeface="Arial" pitchFamily="34" charset="0"/>
              <a:cs typeface="Arial" pitchFamily="34" charset="0"/>
            </a:endParaRPr>
          </a:p>
        </p:txBody>
      </p:sp>
    </p:spTree>
    <p:extLst>
      <p:ext uri="{BB962C8B-B14F-4D97-AF65-F5344CB8AC3E}">
        <p14:creationId xmlns:p14="http://schemas.microsoft.com/office/powerpoint/2010/main" val="15409168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205" y="289701"/>
            <a:ext cx="8518490" cy="6647973"/>
          </a:xfrm>
          <a:prstGeom prst="rect">
            <a:avLst/>
          </a:prstGeom>
          <a:noFill/>
        </p:spPr>
        <p:txBody>
          <a:bodyPr wrap="square" rtlCol="0">
            <a:spAutoFit/>
          </a:bodyPr>
          <a:lstStyle/>
          <a:p>
            <a:r>
              <a:rPr lang="en-US" sz="2400" b="1" dirty="0" smtClean="0"/>
              <a:t>Australian Curriculum</a:t>
            </a:r>
            <a:r>
              <a:rPr lang="en-US" sz="2400" dirty="0" smtClean="0"/>
              <a:t>: Technologies</a:t>
            </a:r>
          </a:p>
          <a:p>
            <a:r>
              <a:rPr lang="en-US" sz="2400" b="1" dirty="0" smtClean="0"/>
              <a:t>Stran</a:t>
            </a:r>
            <a:r>
              <a:rPr lang="en-US" sz="2400" dirty="0" smtClean="0"/>
              <a:t>d: Digital Technologies</a:t>
            </a:r>
          </a:p>
          <a:p>
            <a:r>
              <a:rPr lang="en-US" sz="2400" b="1" dirty="0" smtClean="0"/>
              <a:t>Sub Strand: Digital </a:t>
            </a:r>
            <a:r>
              <a:rPr lang="en-US" sz="2400" dirty="0" smtClean="0"/>
              <a:t>Technologies processes and production skills</a:t>
            </a:r>
          </a:p>
          <a:p>
            <a:r>
              <a:rPr lang="en-US" sz="2400" b="1" dirty="0" smtClean="0"/>
              <a:t>Year Cohort</a:t>
            </a:r>
            <a:r>
              <a:rPr lang="en-US" sz="2400" dirty="0" smtClean="0"/>
              <a:t>: Year 5-6</a:t>
            </a:r>
          </a:p>
          <a:p>
            <a:r>
              <a:rPr lang="en-US" sz="2400" b="1" dirty="0" smtClean="0"/>
              <a:t>Content Descriptors:</a:t>
            </a:r>
          </a:p>
          <a:p>
            <a:r>
              <a:rPr lang="en-US" sz="2400" dirty="0" smtClean="0"/>
              <a:t>6.7 Design and implement digital solutions using visual programs with user input, branching and iteration</a:t>
            </a:r>
          </a:p>
          <a:p>
            <a:r>
              <a:rPr lang="en-US" sz="2400" b="1" dirty="0" smtClean="0"/>
              <a:t>Elaborations</a:t>
            </a:r>
            <a:r>
              <a:rPr lang="en-US" sz="2400" dirty="0" smtClean="0"/>
              <a:t>: e.g.</a:t>
            </a:r>
          </a:p>
          <a:p>
            <a:pPr marL="623888" indent="-534988">
              <a:tabLst>
                <a:tab pos="623888" algn="l"/>
              </a:tabLst>
            </a:pPr>
            <a:r>
              <a:rPr lang="en-US" sz="2400" dirty="0" smtClean="0"/>
              <a:t>•  	 planning and implementing a solution using a visual programming language, for example designing and creating a simple computer game, suitable for younger children, that requires user input to make selections, taking into account intuitive responses of the audience</a:t>
            </a:r>
          </a:p>
          <a:p>
            <a:pPr marL="623888" indent="-534988">
              <a:tabLst>
                <a:tab pos="623888" algn="l"/>
              </a:tabLst>
            </a:pPr>
            <a:r>
              <a:rPr lang="en-US" sz="2400" dirty="0" smtClean="0"/>
              <a:t>•	 experimenting with different programming options that involve repeat instructions</a:t>
            </a:r>
          </a:p>
          <a:p>
            <a:pPr marL="623888" indent="-534988">
              <a:tabLst>
                <a:tab pos="623888" algn="l"/>
              </a:tabLst>
            </a:pPr>
            <a:r>
              <a:rPr lang="en-US" sz="2400" dirty="0" smtClean="0"/>
              <a:t>•	 designing and creating a solution that repeats a motion, for example creating an animation that repeats a movement</a:t>
            </a:r>
          </a:p>
          <a:p>
            <a:endParaRPr lang="en-US" dirty="0"/>
          </a:p>
        </p:txBody>
      </p:sp>
    </p:spTree>
    <p:extLst>
      <p:ext uri="{BB962C8B-B14F-4D97-AF65-F5344CB8AC3E}">
        <p14:creationId xmlns:p14="http://schemas.microsoft.com/office/powerpoint/2010/main" val="11362514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esson 1 - Scratch Basics.mp4">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931333" y="1650999"/>
            <a:ext cx="7217834" cy="4296829"/>
          </a:xfrm>
          <a:prstGeom prst="rect">
            <a:avLst/>
          </a:prstGeom>
        </p:spPr>
      </p:pic>
      <p:sp>
        <p:nvSpPr>
          <p:cNvPr id="3" name="TextBox 2"/>
          <p:cNvSpPr txBox="1"/>
          <p:nvPr/>
        </p:nvSpPr>
        <p:spPr>
          <a:xfrm>
            <a:off x="656167" y="217554"/>
            <a:ext cx="3221856"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Using Scratch</a:t>
            </a:r>
            <a:endParaRPr lang="en-US" sz="4000" b="1" dirty="0">
              <a:effectLst>
                <a:outerShdw blurRad="38100" dist="38100" dir="2700000" algn="tl">
                  <a:srgbClr val="000000">
                    <a:alpha val="43137"/>
                  </a:srgbClr>
                </a:outerShdw>
              </a:effectLst>
            </a:endParaRPr>
          </a:p>
        </p:txBody>
      </p:sp>
      <p:sp>
        <p:nvSpPr>
          <p:cNvPr id="4" name="TextBox 3"/>
          <p:cNvSpPr txBox="1"/>
          <p:nvPr/>
        </p:nvSpPr>
        <p:spPr>
          <a:xfrm>
            <a:off x="486823" y="6053664"/>
            <a:ext cx="8430513"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On </a:t>
            </a:r>
            <a:r>
              <a:rPr lang="en-US" sz="2800" b="1" dirty="0" err="1" smtClean="0">
                <a:effectLst>
                  <a:outerShdw blurRad="38100" dist="38100" dir="2700000" algn="tl">
                    <a:srgbClr val="000000">
                      <a:alpha val="43137"/>
                    </a:srgbClr>
                  </a:outerShdw>
                </a:effectLst>
              </a:rPr>
              <a:t>uTube</a:t>
            </a:r>
            <a:r>
              <a:rPr lang="en-US" sz="2400" b="1" dirty="0" smtClean="0">
                <a:hlinkClick r:id="rId5"/>
              </a:rPr>
              <a:t>:  http://www.youtube.com/watch?v=0pxaFzRtx7k</a:t>
            </a:r>
            <a:endParaRPr lang="en-US" sz="2400" b="1" dirty="0"/>
          </a:p>
        </p:txBody>
      </p:sp>
      <p:sp>
        <p:nvSpPr>
          <p:cNvPr id="5" name="TextBox 4"/>
          <p:cNvSpPr txBox="1"/>
          <p:nvPr/>
        </p:nvSpPr>
        <p:spPr>
          <a:xfrm>
            <a:off x="486823" y="925440"/>
            <a:ext cx="8430513" cy="923330"/>
          </a:xfrm>
          <a:prstGeom prst="rect">
            <a:avLst/>
          </a:prstGeom>
          <a:noFill/>
        </p:spPr>
        <p:txBody>
          <a:bodyPr wrap="square" rtlCol="0">
            <a:spAutoFit/>
          </a:bodyPr>
          <a:lstStyle/>
          <a:p>
            <a:r>
              <a:rPr lang="en-US" dirty="0" smtClean="0"/>
              <a:t>6.7 Design and implement digital solutions using visual programs with user input, branching and iteration</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normAutofit/>
          </a:bodyPr>
          <a:lstStyle/>
          <a:p>
            <a:pPr algn="l"/>
            <a:r>
              <a:rPr lang="en-US" dirty="0" smtClean="0"/>
              <a:t>Resource Support – C.N.A. Scootle</a:t>
            </a:r>
            <a:endParaRPr lang="en-US" dirty="0"/>
          </a:p>
        </p:txBody>
      </p:sp>
      <p:sp>
        <p:nvSpPr>
          <p:cNvPr id="5" name="TextBox 4"/>
          <p:cNvSpPr txBox="1"/>
          <p:nvPr/>
        </p:nvSpPr>
        <p:spPr>
          <a:xfrm>
            <a:off x="685800" y="762000"/>
            <a:ext cx="7575474" cy="646331"/>
          </a:xfrm>
          <a:prstGeom prst="rect">
            <a:avLst/>
          </a:prstGeom>
          <a:noFill/>
        </p:spPr>
        <p:txBody>
          <a:bodyPr wrap="none" rtlCol="0">
            <a:spAutoFit/>
          </a:bodyPr>
          <a:lstStyle/>
          <a:p>
            <a:r>
              <a:rPr lang="en-US" dirty="0" smtClean="0"/>
              <a:t>Go to </a:t>
            </a:r>
            <a:r>
              <a:rPr lang="en-US" dirty="0" smtClean="0">
                <a:hlinkClick r:id="rId2"/>
              </a:rPr>
              <a:t>http://ims.cathednet.wa.edu.au</a:t>
            </a:r>
            <a:endParaRPr lang="en-US" dirty="0" smtClean="0"/>
          </a:p>
          <a:p>
            <a:r>
              <a:rPr lang="en-US" dirty="0" smtClean="0"/>
              <a:t>ID: &lt;surname.firstname&gt; Password: &lt;your CathEdNet email password&gt;</a:t>
            </a:r>
            <a:endParaRPr lang="en-US" dirty="0"/>
          </a:p>
        </p:txBody>
      </p:sp>
      <p:sp>
        <p:nvSpPr>
          <p:cNvPr id="6" name="TextBox 5"/>
          <p:cNvSpPr txBox="1"/>
          <p:nvPr/>
        </p:nvSpPr>
        <p:spPr>
          <a:xfrm>
            <a:off x="685800" y="5710971"/>
            <a:ext cx="7846640" cy="1077218"/>
          </a:xfrm>
          <a:prstGeom prst="rect">
            <a:avLst/>
          </a:prstGeom>
          <a:noFill/>
        </p:spPr>
        <p:txBody>
          <a:bodyPr wrap="square" rtlCol="0">
            <a:spAutoFit/>
          </a:bodyPr>
          <a:lstStyle/>
          <a:p>
            <a:r>
              <a:rPr lang="en-US" sz="2400" dirty="0" smtClean="0"/>
              <a:t>Another Resource Foundation </a:t>
            </a:r>
            <a:r>
              <a:rPr lang="en-US" sz="2400" dirty="0"/>
              <a:t>- 10 </a:t>
            </a:r>
            <a:r>
              <a:rPr lang="en-US" sz="2400" dirty="0" smtClean="0"/>
              <a:t>“ICT </a:t>
            </a:r>
            <a:r>
              <a:rPr lang="en-US" sz="2400" dirty="0"/>
              <a:t>across four </a:t>
            </a:r>
            <a:r>
              <a:rPr lang="en-US" sz="2400" dirty="0" smtClean="0"/>
              <a:t>Domains”</a:t>
            </a:r>
            <a:endParaRPr lang="en-US" sz="2400" dirty="0"/>
          </a:p>
          <a:p>
            <a:endParaRPr lang="en-US" sz="1400" dirty="0" smtClean="0"/>
          </a:p>
          <a:p>
            <a:r>
              <a:rPr lang="en-US" sz="1400" dirty="0" smtClean="0">
                <a:hlinkClick r:id="rId3"/>
              </a:rPr>
              <a:t>https</a:t>
            </a:r>
            <a:r>
              <a:rPr lang="en-US" sz="1400" dirty="0">
                <a:hlinkClick r:id="rId3"/>
              </a:rPr>
              <a:t>://docs.google.com/document/pub?id=</a:t>
            </a:r>
            <a:r>
              <a:rPr lang="en-US" sz="1400" dirty="0" smtClean="0">
                <a:hlinkClick r:id="rId3"/>
              </a:rPr>
              <a:t>1dA5idOGlWJdOHSgNhhMnNjTJpVtqdLwSLoatFo0vOhk</a:t>
            </a:r>
            <a:endParaRPr lang="en-US" sz="1400" dirty="0" smtClean="0"/>
          </a:p>
          <a:p>
            <a:endParaRPr lang="en-US" sz="1200" dirty="0"/>
          </a:p>
        </p:txBody>
      </p:sp>
      <p:pic>
        <p:nvPicPr>
          <p:cNvPr id="3" name="Picture 2" descr="Screen Shot 2012-07-05 at 8.38.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628800"/>
            <a:ext cx="8136904" cy="4104456"/>
          </a:xfrm>
          <a:prstGeom prst="rect">
            <a:avLst/>
          </a:prstGeom>
        </p:spPr>
      </p:pic>
    </p:spTree>
    <p:extLst>
      <p:ext uri="{BB962C8B-B14F-4D97-AF65-F5344CB8AC3E}">
        <p14:creationId xmlns:p14="http://schemas.microsoft.com/office/powerpoint/2010/main" val="87703950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7382" y="158738"/>
            <a:ext cx="9144000" cy="990600"/>
          </a:xfrm>
          <a:prstGeom prst="rect">
            <a:avLst/>
          </a:prstGeom>
          <a:effectLst/>
        </p:spPr>
        <p:txBody>
          <a:bodyPr vert="horz" lIns="91440" tIns="45720" rIns="91440" bIns="45720" rtlCol="0" anchor="t" anchorCtr="0">
            <a:no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r>
              <a:rPr lang="en-AU" sz="3200" dirty="0" smtClean="0">
                <a:latin typeface="Arial" pitchFamily="34" charset="0"/>
                <a:cs typeface="Arial" pitchFamily="34" charset="0"/>
              </a:rPr>
              <a:t>Background: </a:t>
            </a:r>
            <a:r>
              <a:rPr lang="en-AU" sz="3200" b="1" dirty="0" smtClean="0">
                <a:effectLst>
                  <a:outerShdw blurRad="38100" dist="38100" dir="2700000" algn="tl">
                    <a:srgbClr val="000000">
                      <a:alpha val="43137"/>
                    </a:srgbClr>
                  </a:outerShdw>
                </a:effectLst>
                <a:latin typeface="Arial" pitchFamily="34" charset="0"/>
                <a:cs typeface="Arial" pitchFamily="34" charset="0"/>
              </a:rPr>
              <a:t>Australian Curriculum Phases</a:t>
            </a:r>
          </a:p>
          <a:p>
            <a:r>
              <a:rPr lang="en-AU" sz="1800" b="1" dirty="0" smtClean="0">
                <a:effectLst>
                  <a:outerShdw blurRad="38100" dist="38100" dir="2700000" algn="tl">
                    <a:srgbClr val="000000">
                      <a:alpha val="43137"/>
                    </a:srgbClr>
                  </a:outerShdw>
                </a:effectLst>
                <a:latin typeface="Arial" pitchFamily="34" charset="0"/>
                <a:cs typeface="Arial" pitchFamily="34" charset="0"/>
              </a:rPr>
              <a:t>Three Phase Implementation Process: </a:t>
            </a:r>
            <a:endParaRPr lang="en-AU" sz="1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val="2698320531"/>
              </p:ext>
            </p:extLst>
          </p:nvPr>
        </p:nvGraphicFramePr>
        <p:xfrm>
          <a:off x="1011292" y="1069970"/>
          <a:ext cx="7160808" cy="550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048000" y="5797536"/>
            <a:ext cx="6096000" cy="553998"/>
          </a:xfrm>
          <a:prstGeom prst="rect">
            <a:avLst/>
          </a:prstGeom>
        </p:spPr>
        <p:txBody>
          <a:bodyPr wrap="square">
            <a:spAutoFit/>
          </a:bodyPr>
          <a:lstStyle/>
          <a:p>
            <a:pPr algn="ctr"/>
            <a:r>
              <a:rPr lang="en-AU" sz="1600" dirty="0" smtClean="0">
                <a:solidFill>
                  <a:srgbClr val="800000"/>
                </a:solidFill>
              </a:rPr>
              <a:t>Underpinned by the </a:t>
            </a:r>
            <a:r>
              <a:rPr lang="en-AU" sz="1600" b="1" dirty="0" smtClean="0">
                <a:solidFill>
                  <a:srgbClr val="800000"/>
                </a:solidFill>
              </a:rPr>
              <a:t>General </a:t>
            </a:r>
            <a:r>
              <a:rPr lang="en-AU" sz="1600" b="1" dirty="0">
                <a:solidFill>
                  <a:srgbClr val="800000"/>
                </a:solidFill>
              </a:rPr>
              <a:t>Capabilities</a:t>
            </a:r>
            <a:r>
              <a:rPr lang="en-AU" sz="1600" b="1" dirty="0" smtClean="0">
                <a:solidFill>
                  <a:srgbClr val="800000"/>
                </a:solidFill>
              </a:rPr>
              <a:t> &amp; Cross </a:t>
            </a:r>
            <a:r>
              <a:rPr lang="en-AU" sz="1600" b="1" dirty="0">
                <a:solidFill>
                  <a:srgbClr val="800000"/>
                </a:solidFill>
              </a:rPr>
              <a:t>Curriculum </a:t>
            </a:r>
            <a:r>
              <a:rPr lang="en-AU" sz="1600" b="1" dirty="0" smtClean="0">
                <a:solidFill>
                  <a:srgbClr val="800000"/>
                </a:solidFill>
              </a:rPr>
              <a:t>Priorities</a:t>
            </a:r>
          </a:p>
          <a:p>
            <a:pPr algn="ctr"/>
            <a:r>
              <a:rPr lang="en-AU" sz="1400" dirty="0" smtClean="0">
                <a:latin typeface="Arial"/>
                <a:cs typeface="Arial"/>
              </a:rPr>
              <a:t>“Identified </a:t>
            </a:r>
            <a:r>
              <a:rPr lang="en-AU" sz="1400" dirty="0">
                <a:latin typeface="Arial"/>
                <a:cs typeface="Arial"/>
              </a:rPr>
              <a:t>in the content of the learning </a:t>
            </a:r>
            <a:r>
              <a:rPr lang="en-AU" sz="1400" dirty="0" smtClean="0">
                <a:latin typeface="Arial"/>
                <a:cs typeface="Arial"/>
              </a:rPr>
              <a:t>areas”</a:t>
            </a:r>
            <a:r>
              <a:rPr lang="en-AU" sz="1400" b="1" dirty="0" smtClean="0">
                <a:solidFill>
                  <a:srgbClr val="800000"/>
                </a:solidFill>
              </a:rPr>
              <a:t> </a:t>
            </a:r>
            <a:endParaRPr lang="en-AU" sz="1400" b="1" dirty="0">
              <a:solidFill>
                <a:srgbClr val="800000"/>
              </a:solidFill>
            </a:endParaRPr>
          </a:p>
        </p:txBody>
      </p:sp>
    </p:spTree>
    <p:extLst>
      <p:ext uri="{BB962C8B-B14F-4D97-AF65-F5344CB8AC3E}">
        <p14:creationId xmlns:p14="http://schemas.microsoft.com/office/powerpoint/2010/main" val="2697530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E6B16153-FA6C-47EA-9617-77090B3A06F3}"/>
                                            </p:graphicEl>
                                          </p:spTgt>
                                        </p:tgtEl>
                                        <p:attrNameLst>
                                          <p:attrName>style.visibility</p:attrName>
                                        </p:attrNameLst>
                                      </p:cBhvr>
                                      <p:to>
                                        <p:strVal val="visible"/>
                                      </p:to>
                                    </p:set>
                                    <p:animEffect transition="in" filter="fade">
                                      <p:cBhvr>
                                        <p:cTn id="7" dur="2000"/>
                                        <p:tgtEl>
                                          <p:spTgt spid="8">
                                            <p:graphicEl>
                                              <a:dgm id="{E6B16153-FA6C-47EA-9617-77090B3A06F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8C69D86C-203B-4CF2-9463-46CC7345F230}"/>
                                            </p:graphicEl>
                                          </p:spTgt>
                                        </p:tgtEl>
                                        <p:attrNameLst>
                                          <p:attrName>style.visibility</p:attrName>
                                        </p:attrNameLst>
                                      </p:cBhvr>
                                      <p:to>
                                        <p:strVal val="visible"/>
                                      </p:to>
                                    </p:set>
                                    <p:animEffect transition="in" filter="fade">
                                      <p:cBhvr>
                                        <p:cTn id="10" dur="2000"/>
                                        <p:tgtEl>
                                          <p:spTgt spid="8">
                                            <p:graphicEl>
                                              <a:dgm id="{8C69D86C-203B-4CF2-9463-46CC7345F230}"/>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EA894561-1DD2-4553-B840-22A16132E3E3}"/>
                                            </p:graphicEl>
                                          </p:spTgt>
                                        </p:tgtEl>
                                        <p:attrNameLst>
                                          <p:attrName>style.visibility</p:attrName>
                                        </p:attrNameLst>
                                      </p:cBhvr>
                                      <p:to>
                                        <p:strVal val="visible"/>
                                      </p:to>
                                    </p:set>
                                    <p:animEffect transition="in" filter="fade">
                                      <p:cBhvr>
                                        <p:cTn id="13" dur="2000"/>
                                        <p:tgtEl>
                                          <p:spTgt spid="8">
                                            <p:graphicEl>
                                              <a:dgm id="{EA894561-1DD2-4553-B840-22A16132E3E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graphicEl>
                                              <a:dgm id="{22BBE827-C463-4C2D-8128-51EBF8FF7784}"/>
                                            </p:graphicEl>
                                          </p:spTgt>
                                        </p:tgtEl>
                                        <p:attrNameLst>
                                          <p:attrName>style.visibility</p:attrName>
                                        </p:attrNameLst>
                                      </p:cBhvr>
                                      <p:to>
                                        <p:strVal val="visible"/>
                                      </p:to>
                                    </p:set>
                                    <p:animEffect transition="in" filter="fade">
                                      <p:cBhvr>
                                        <p:cTn id="18" dur="2000"/>
                                        <p:tgtEl>
                                          <p:spTgt spid="8">
                                            <p:graphicEl>
                                              <a:dgm id="{22BBE827-C463-4C2D-8128-51EBF8FF778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dgm id="{F86CF1E4-54CA-4C48-871C-CE601130E4E2}"/>
                                            </p:graphicEl>
                                          </p:spTgt>
                                        </p:tgtEl>
                                        <p:attrNameLst>
                                          <p:attrName>style.visibility</p:attrName>
                                        </p:attrNameLst>
                                      </p:cBhvr>
                                      <p:to>
                                        <p:strVal val="visible"/>
                                      </p:to>
                                    </p:set>
                                    <p:animEffect transition="in" filter="fade">
                                      <p:cBhvr>
                                        <p:cTn id="21" dur="2000"/>
                                        <p:tgtEl>
                                          <p:spTgt spid="8">
                                            <p:graphicEl>
                                              <a:dgm id="{F86CF1E4-54CA-4C48-871C-CE601130E4E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graphicEl>
                                              <a:dgm id="{9DBDC3AC-7B94-4AE9-A18D-AF7A902FCC2E}"/>
                                            </p:graphicEl>
                                          </p:spTgt>
                                        </p:tgtEl>
                                        <p:attrNameLst>
                                          <p:attrName>style.visibility</p:attrName>
                                        </p:attrNameLst>
                                      </p:cBhvr>
                                      <p:to>
                                        <p:strVal val="visible"/>
                                      </p:to>
                                    </p:set>
                                    <p:animEffect transition="in" filter="fade">
                                      <p:cBhvr>
                                        <p:cTn id="24" dur="2000"/>
                                        <p:tgtEl>
                                          <p:spTgt spid="8">
                                            <p:graphicEl>
                                              <a:dgm id="{9DBDC3AC-7B94-4AE9-A18D-AF7A902FCC2E}"/>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graphicEl>
                                              <a:dgm id="{ECE457E6-2312-4BE0-AD65-A617A3361853}"/>
                                            </p:graphicEl>
                                          </p:spTgt>
                                        </p:tgtEl>
                                        <p:attrNameLst>
                                          <p:attrName>style.visibility</p:attrName>
                                        </p:attrNameLst>
                                      </p:cBhvr>
                                      <p:to>
                                        <p:strVal val="visible"/>
                                      </p:to>
                                    </p:set>
                                    <p:animEffect transition="in" filter="fade">
                                      <p:cBhvr>
                                        <p:cTn id="27" dur="2000"/>
                                        <p:tgtEl>
                                          <p:spTgt spid="8">
                                            <p:graphicEl>
                                              <a:dgm id="{ECE457E6-2312-4BE0-AD65-A617A3361853}"/>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graphicEl>
                                              <a:dgm id="{B3E1863D-BAA8-4F17-ACB7-833045B6B7B8}"/>
                                            </p:graphicEl>
                                          </p:spTgt>
                                        </p:tgtEl>
                                        <p:attrNameLst>
                                          <p:attrName>style.visibility</p:attrName>
                                        </p:attrNameLst>
                                      </p:cBhvr>
                                      <p:to>
                                        <p:strVal val="visible"/>
                                      </p:to>
                                    </p:set>
                                    <p:animEffect transition="in" filter="fade">
                                      <p:cBhvr>
                                        <p:cTn id="30" dur="2000"/>
                                        <p:tgtEl>
                                          <p:spTgt spid="8">
                                            <p:graphicEl>
                                              <a:dgm id="{B3E1863D-BAA8-4F17-ACB7-833045B6B7B8}"/>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graphicEl>
                                              <a:dgm id="{DEA0D32F-A842-4F8A-AC3E-DEE105A5E01F}"/>
                                            </p:graphicEl>
                                          </p:spTgt>
                                        </p:tgtEl>
                                        <p:attrNameLst>
                                          <p:attrName>style.visibility</p:attrName>
                                        </p:attrNameLst>
                                      </p:cBhvr>
                                      <p:to>
                                        <p:strVal val="visible"/>
                                      </p:to>
                                    </p:set>
                                    <p:animEffect transition="in" filter="fade">
                                      <p:cBhvr>
                                        <p:cTn id="33" dur="2000"/>
                                        <p:tgtEl>
                                          <p:spTgt spid="8">
                                            <p:graphicEl>
                                              <a:dgm id="{DEA0D32F-A842-4F8A-AC3E-DEE105A5E01F}"/>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graphicEl>
                                              <a:dgm id="{DF619FF2-B6D9-40CA-BC55-240D38645151}"/>
                                            </p:graphicEl>
                                          </p:spTgt>
                                        </p:tgtEl>
                                        <p:attrNameLst>
                                          <p:attrName>style.visibility</p:attrName>
                                        </p:attrNameLst>
                                      </p:cBhvr>
                                      <p:to>
                                        <p:strVal val="visible"/>
                                      </p:to>
                                    </p:set>
                                    <p:animEffect transition="in" filter="fade">
                                      <p:cBhvr>
                                        <p:cTn id="36" dur="2000"/>
                                        <p:tgtEl>
                                          <p:spTgt spid="8">
                                            <p:graphicEl>
                                              <a:dgm id="{DF619FF2-B6D9-40CA-BC55-240D3864515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graphicEl>
                                              <a:dgm id="{179164DF-B438-460D-8DC4-79542765C322}"/>
                                            </p:graphicEl>
                                          </p:spTgt>
                                        </p:tgtEl>
                                        <p:attrNameLst>
                                          <p:attrName>style.visibility</p:attrName>
                                        </p:attrNameLst>
                                      </p:cBhvr>
                                      <p:to>
                                        <p:strVal val="visible"/>
                                      </p:to>
                                    </p:set>
                                    <p:animEffect transition="in" filter="fade">
                                      <p:cBhvr>
                                        <p:cTn id="39" dur="2000"/>
                                        <p:tgtEl>
                                          <p:spTgt spid="8">
                                            <p:graphicEl>
                                              <a:dgm id="{179164DF-B438-460D-8DC4-79542765C32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graphicEl>
                                              <a:dgm id="{BDC7EB11-1A7D-4EDD-AF20-938065D556BB}"/>
                                            </p:graphicEl>
                                          </p:spTgt>
                                        </p:tgtEl>
                                        <p:attrNameLst>
                                          <p:attrName>style.visibility</p:attrName>
                                        </p:attrNameLst>
                                      </p:cBhvr>
                                      <p:to>
                                        <p:strVal val="visible"/>
                                      </p:to>
                                    </p:set>
                                    <p:animEffect transition="in" filter="fade">
                                      <p:cBhvr>
                                        <p:cTn id="42" dur="2000"/>
                                        <p:tgtEl>
                                          <p:spTgt spid="8">
                                            <p:graphicEl>
                                              <a:dgm id="{BDC7EB11-1A7D-4EDD-AF20-938065D556BB}"/>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graphicEl>
                                              <a:dgm id="{4C7BF35A-B421-43EA-A5FF-30AB6B0F360B}"/>
                                            </p:graphicEl>
                                          </p:spTgt>
                                        </p:tgtEl>
                                        <p:attrNameLst>
                                          <p:attrName>style.visibility</p:attrName>
                                        </p:attrNameLst>
                                      </p:cBhvr>
                                      <p:to>
                                        <p:strVal val="visible"/>
                                      </p:to>
                                    </p:set>
                                    <p:animEffect transition="in" filter="fade">
                                      <p:cBhvr>
                                        <p:cTn id="45" dur="2000"/>
                                        <p:tgtEl>
                                          <p:spTgt spid="8">
                                            <p:graphicEl>
                                              <a:dgm id="{4C7BF35A-B421-43EA-A5FF-30AB6B0F360B}"/>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graphicEl>
                                              <a:dgm id="{0D422C67-889C-4D9B-BF38-29AB27E23969}"/>
                                            </p:graphicEl>
                                          </p:spTgt>
                                        </p:tgtEl>
                                        <p:attrNameLst>
                                          <p:attrName>style.visibility</p:attrName>
                                        </p:attrNameLst>
                                      </p:cBhvr>
                                      <p:to>
                                        <p:strVal val="visible"/>
                                      </p:to>
                                    </p:set>
                                    <p:animEffect transition="in" filter="fade">
                                      <p:cBhvr>
                                        <p:cTn id="48" dur="2000"/>
                                        <p:tgtEl>
                                          <p:spTgt spid="8">
                                            <p:graphicEl>
                                              <a:dgm id="{0D422C67-889C-4D9B-BF38-29AB27E23969}"/>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graphicEl>
                                              <a:dgm id="{B54397E1-54FA-4156-84C3-25FF133DDB59}"/>
                                            </p:graphicEl>
                                          </p:spTgt>
                                        </p:tgtEl>
                                        <p:attrNameLst>
                                          <p:attrName>style.visibility</p:attrName>
                                        </p:attrNameLst>
                                      </p:cBhvr>
                                      <p:to>
                                        <p:strVal val="visible"/>
                                      </p:to>
                                    </p:set>
                                    <p:animEffect transition="in" filter="fade">
                                      <p:cBhvr>
                                        <p:cTn id="51" dur="2000"/>
                                        <p:tgtEl>
                                          <p:spTgt spid="8">
                                            <p:graphicEl>
                                              <a:dgm id="{B54397E1-54FA-4156-84C3-25FF133DDB59}"/>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graphicEl>
                                              <a:dgm id="{19ED5D54-F341-4C5C-85DF-B0641F7F564E}"/>
                                            </p:graphicEl>
                                          </p:spTgt>
                                        </p:tgtEl>
                                        <p:attrNameLst>
                                          <p:attrName>style.visibility</p:attrName>
                                        </p:attrNameLst>
                                      </p:cBhvr>
                                      <p:to>
                                        <p:strVal val="visible"/>
                                      </p:to>
                                    </p:set>
                                    <p:animEffect transition="in" filter="fade">
                                      <p:cBhvr>
                                        <p:cTn id="54" dur="2000"/>
                                        <p:tgtEl>
                                          <p:spTgt spid="8">
                                            <p:graphicEl>
                                              <a:dgm id="{19ED5D54-F341-4C5C-85DF-B0641F7F564E}"/>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graphicEl>
                                              <a:dgm id="{96F71116-C06F-47DB-9DEC-90EC89C2E659}"/>
                                            </p:graphicEl>
                                          </p:spTgt>
                                        </p:tgtEl>
                                        <p:attrNameLst>
                                          <p:attrName>style.visibility</p:attrName>
                                        </p:attrNameLst>
                                      </p:cBhvr>
                                      <p:to>
                                        <p:strVal val="visible"/>
                                      </p:to>
                                    </p:set>
                                    <p:animEffect transition="in" filter="fade">
                                      <p:cBhvr>
                                        <p:cTn id="57" dur="2000"/>
                                        <p:tgtEl>
                                          <p:spTgt spid="8">
                                            <p:graphicEl>
                                              <a:dgm id="{96F71116-C06F-47DB-9DEC-90EC89C2E659}"/>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
                                            <p:graphicEl>
                                              <a:dgm id="{CDD0D103-29CC-4C59-8953-5B5145345B94}"/>
                                            </p:graphicEl>
                                          </p:spTgt>
                                        </p:tgtEl>
                                        <p:attrNameLst>
                                          <p:attrName>style.visibility</p:attrName>
                                        </p:attrNameLst>
                                      </p:cBhvr>
                                      <p:to>
                                        <p:strVal val="visible"/>
                                      </p:to>
                                    </p:set>
                                    <p:animEffect transition="in" filter="fade">
                                      <p:cBhvr>
                                        <p:cTn id="60" dur="2000"/>
                                        <p:tgtEl>
                                          <p:spTgt spid="8">
                                            <p:graphicEl>
                                              <a:dgm id="{CDD0D103-29CC-4C59-8953-5B5145345B9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graphicEl>
                                              <a:dgm id="{3698144B-D2F5-4CA1-BCA3-C0379497057B}"/>
                                            </p:graphicEl>
                                          </p:spTgt>
                                        </p:tgtEl>
                                        <p:attrNameLst>
                                          <p:attrName>style.visibility</p:attrName>
                                        </p:attrNameLst>
                                      </p:cBhvr>
                                      <p:to>
                                        <p:strVal val="visible"/>
                                      </p:to>
                                    </p:set>
                                    <p:animEffect transition="in" filter="fade">
                                      <p:cBhvr>
                                        <p:cTn id="63" dur="2000"/>
                                        <p:tgtEl>
                                          <p:spTgt spid="8">
                                            <p:graphicEl>
                                              <a:dgm id="{3698144B-D2F5-4CA1-BCA3-C0379497057B}"/>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
                                            <p:graphicEl>
                                              <a:dgm id="{E3CEF010-499C-4D17-98FA-9EB994CC7293}"/>
                                            </p:graphicEl>
                                          </p:spTgt>
                                        </p:tgtEl>
                                        <p:attrNameLst>
                                          <p:attrName>style.visibility</p:attrName>
                                        </p:attrNameLst>
                                      </p:cBhvr>
                                      <p:to>
                                        <p:strVal val="visible"/>
                                      </p:to>
                                    </p:set>
                                    <p:animEffect transition="in" filter="fade">
                                      <p:cBhvr>
                                        <p:cTn id="66" dur="2000"/>
                                        <p:tgtEl>
                                          <p:spTgt spid="8">
                                            <p:graphicEl>
                                              <a:dgm id="{E3CEF010-499C-4D17-98FA-9EB994CC7293}"/>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graphicEl>
                                              <a:dgm id="{9499D2FD-7DB6-4CF0-83DB-A387F7F3EEE6}"/>
                                            </p:graphicEl>
                                          </p:spTgt>
                                        </p:tgtEl>
                                        <p:attrNameLst>
                                          <p:attrName>style.visibility</p:attrName>
                                        </p:attrNameLst>
                                      </p:cBhvr>
                                      <p:to>
                                        <p:strVal val="visible"/>
                                      </p:to>
                                    </p:set>
                                    <p:animEffect transition="in" filter="fade">
                                      <p:cBhvr>
                                        <p:cTn id="69" dur="2000"/>
                                        <p:tgtEl>
                                          <p:spTgt spid="8">
                                            <p:graphicEl>
                                              <a:dgm id="{9499D2FD-7DB6-4CF0-83DB-A387F7F3EEE6}"/>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graphicEl>
                                              <a:dgm id="{5CD00D04-C858-4622-9DDD-AE4865946515}"/>
                                            </p:graphicEl>
                                          </p:spTgt>
                                        </p:tgtEl>
                                        <p:attrNameLst>
                                          <p:attrName>style.visibility</p:attrName>
                                        </p:attrNameLst>
                                      </p:cBhvr>
                                      <p:to>
                                        <p:strVal val="visible"/>
                                      </p:to>
                                    </p:set>
                                    <p:animEffect transition="in" filter="fade">
                                      <p:cBhvr>
                                        <p:cTn id="72" dur="2000"/>
                                        <p:tgtEl>
                                          <p:spTgt spid="8">
                                            <p:graphicEl>
                                              <a:dgm id="{5CD00D04-C858-4622-9DDD-AE4865946515}"/>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graphicEl>
                                              <a:dgm id="{B346C14F-5C3A-40B2-9DFD-8F4383BAB5D0}"/>
                                            </p:graphicEl>
                                          </p:spTgt>
                                        </p:tgtEl>
                                        <p:attrNameLst>
                                          <p:attrName>style.visibility</p:attrName>
                                        </p:attrNameLst>
                                      </p:cBhvr>
                                      <p:to>
                                        <p:strVal val="visible"/>
                                      </p:to>
                                    </p:set>
                                    <p:animEffect transition="in" filter="fade">
                                      <p:cBhvr>
                                        <p:cTn id="75" dur="2000"/>
                                        <p:tgtEl>
                                          <p:spTgt spid="8">
                                            <p:graphicEl>
                                              <a:dgm id="{B346C14F-5C3A-40B2-9DFD-8F4383BAB5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AtOnc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72817"/>
            <a:ext cx="8676456" cy="4104456"/>
          </a:xfrm>
        </p:spPr>
        <p:txBody>
          <a:bodyPr>
            <a:normAutofit/>
          </a:bodyPr>
          <a:lstStyle/>
          <a:p>
            <a:pPr marL="1608138" indent="-1608138">
              <a:buNone/>
              <a:tabLst>
                <a:tab pos="1435100" algn="r"/>
                <a:tab pos="1608138" algn="l"/>
              </a:tabLst>
            </a:pPr>
            <a:r>
              <a:rPr lang="en-AU" sz="2400" dirty="0" smtClean="0">
                <a:latin typeface="Arial" pitchFamily="34" charset="0"/>
                <a:cs typeface="Arial" pitchFamily="34" charset="0"/>
              </a:rPr>
              <a:t>	</a:t>
            </a:r>
          </a:p>
        </p:txBody>
      </p:sp>
      <p:sp>
        <p:nvSpPr>
          <p:cNvPr id="9" name="Title 1"/>
          <p:cNvSpPr txBox="1">
            <a:spLocks/>
          </p:cNvSpPr>
          <p:nvPr/>
        </p:nvSpPr>
        <p:spPr>
          <a:xfrm>
            <a:off x="323528" y="116631"/>
            <a:ext cx="8458200" cy="1414303"/>
          </a:xfrm>
          <a:prstGeom prst="rect">
            <a:avLst/>
          </a:prstGeom>
        </p:spPr>
        <p:txBody>
          <a:bodyPr vert="horz" anchor="t">
            <a:normAutofit fontScale="97500"/>
          </a:bodyPr>
          <a:lstStyle/>
          <a:p>
            <a:pPr marL="571500" marR="0" lvl="0" indent="-571500" algn="l" defTabSz="914400" rtl="0" eaLnBrk="1" fontAlgn="auto" latinLnBrk="0" hangingPunct="1">
              <a:lnSpc>
                <a:spcPct val="100000"/>
              </a:lnSpc>
              <a:spcBef>
                <a:spcPct val="0"/>
              </a:spcBef>
              <a:spcAft>
                <a:spcPts val="0"/>
              </a:spcAft>
              <a:buClr>
                <a:srgbClr val="FFC000"/>
              </a:buClr>
              <a:buSzTx/>
              <a:tabLst/>
              <a:defRPr/>
            </a:pPr>
            <a:r>
              <a:rPr kumimoji="0" lang="en-AU" sz="3600" b="1" i="0" u="none" strike="noStrike" kern="1200" cap="all" spc="0" normalizeH="0" baseline="0" noProof="0" dirty="0" smtClean="0">
                <a:ln>
                  <a:noFill/>
                </a:ln>
                <a:solidFill>
                  <a:schemeClr val="tx1">
                    <a:lumMod val="75000"/>
                    <a:lumOff val="25000"/>
                  </a:schemeClr>
                </a:solidFill>
                <a:effectLst>
                  <a:outerShdw blurRad="38100" dist="38100" dir="2700000" algn="tl">
                    <a:srgbClr val="000000">
                      <a:alpha val="43137"/>
                    </a:srgbClr>
                  </a:outerShdw>
                  <a:reflection blurRad="12700" stA="48000" endA="300" endPos="55000" dir="5400000" sy="-90000" algn="bl" rotWithShape="0"/>
                </a:effectLst>
                <a:uLnTx/>
                <a:uFillTx/>
                <a:latin typeface="+mj-lt"/>
                <a:ea typeface="+mj-ea"/>
                <a:cs typeface="+mj-cs"/>
              </a:rPr>
              <a:t>CATHOLIC NETWORK AUSTRALIA (C.N.A.)</a:t>
            </a:r>
            <a:r>
              <a:rPr kumimoji="0" lang="en-A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A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endParaRPr kumimoji="0" lang="en-AU"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0" name="Subtitle 2"/>
          <p:cNvSpPr txBox="1">
            <a:spLocks/>
          </p:cNvSpPr>
          <p:nvPr/>
        </p:nvSpPr>
        <p:spPr>
          <a:xfrm>
            <a:off x="251520" y="616535"/>
            <a:ext cx="8458200"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AU" sz="2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Models of Contemporary Learning</a:t>
            </a:r>
            <a:br>
              <a:rPr kumimoji="0" lang="en-AU" sz="2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AU" sz="2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Collaborative Spaces</a:t>
            </a:r>
            <a:endParaRPr kumimoji="0" lang="en-AU" sz="24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44824"/>
            <a:ext cx="396915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spaces.jpg"/>
          <p:cNvPicPr>
            <a:picLocks noChangeAspect="1"/>
          </p:cNvPicPr>
          <p:nvPr/>
        </p:nvPicPr>
        <p:blipFill>
          <a:blip r:embed="rId4"/>
          <a:stretch>
            <a:fillRect/>
          </a:stretch>
        </p:blipFill>
        <p:spPr>
          <a:xfrm>
            <a:off x="4423833" y="1828800"/>
            <a:ext cx="4285887" cy="4571999"/>
          </a:xfrm>
          <a:prstGeom prst="rect">
            <a:avLst/>
          </a:prstGeom>
        </p:spPr>
      </p:pic>
    </p:spTree>
    <p:extLst>
      <p:ext uri="{BB962C8B-B14F-4D97-AF65-F5344CB8AC3E}">
        <p14:creationId xmlns:p14="http://schemas.microsoft.com/office/powerpoint/2010/main" val="23532406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6735"/>
            <a:ext cx="8153400" cy="609600"/>
          </a:xfrm>
        </p:spPr>
        <p:txBody>
          <a:bodyPr/>
          <a:lstStyle/>
          <a:p>
            <a:r>
              <a:rPr lang="en-US" dirty="0" smtClean="0"/>
              <a:t>General Capability: ICT</a:t>
            </a:r>
            <a:endParaRPr lang="en-US" dirty="0"/>
          </a:p>
        </p:txBody>
      </p:sp>
      <p:sp>
        <p:nvSpPr>
          <p:cNvPr id="3" name="Text Placeholder 2"/>
          <p:cNvSpPr>
            <a:spLocks noGrp="1"/>
          </p:cNvSpPr>
          <p:nvPr>
            <p:ph type="body" sz="half" idx="2"/>
          </p:nvPr>
        </p:nvSpPr>
        <p:spPr>
          <a:xfrm>
            <a:off x="245529" y="4686289"/>
            <a:ext cx="8677835" cy="1896544"/>
          </a:xfrm>
        </p:spPr>
        <p:txBody>
          <a:bodyPr>
            <a:noAutofit/>
          </a:bodyPr>
          <a:lstStyle/>
          <a:p>
            <a:r>
              <a:rPr lang="en-AU" dirty="0" smtClean="0"/>
              <a:t>Because </a:t>
            </a:r>
            <a:r>
              <a:rPr lang="en-AU" dirty="0"/>
              <a:t>of the way the Australian Curriculum is presented - using content descriptors, the ICT General Capability is not about the use of ICT as a pedagogical tool although that may contribute to a student's capability, </a:t>
            </a:r>
            <a:r>
              <a:rPr lang="en-US" dirty="0"/>
              <a:t>it is a </a:t>
            </a:r>
            <a:r>
              <a:rPr lang="en-US" b="1" dirty="0"/>
              <a:t>blueprint</a:t>
            </a:r>
            <a:r>
              <a:rPr lang="en-AU" dirty="0"/>
              <a:t> of the knowledge, </a:t>
            </a:r>
            <a:r>
              <a:rPr lang="en-AU" dirty="0" smtClean="0"/>
              <a:t>skills, </a:t>
            </a:r>
            <a:r>
              <a:rPr lang="en-AU" dirty="0">
                <a:solidFill>
                  <a:schemeClr val="tx1"/>
                </a:solidFill>
                <a:cs typeface="Lucida Sans"/>
              </a:rPr>
              <a:t>behaviours and dispositions </a:t>
            </a:r>
            <a:r>
              <a:rPr lang="en-AU" dirty="0" smtClean="0">
                <a:solidFill>
                  <a:schemeClr val="tx1"/>
                </a:solidFill>
              </a:rPr>
              <a:t> </a:t>
            </a:r>
            <a:r>
              <a:rPr lang="en-AU" dirty="0"/>
              <a:t>about ICT itself in order to use the technology both now (life and school tasks within the curriculum been delivered) and in the future (life and careers).</a:t>
            </a:r>
          </a:p>
          <a:p>
            <a:r>
              <a:rPr lang="en-US" dirty="0"/>
              <a:t> </a:t>
            </a:r>
            <a:endParaRPr lang="en-AU" dirty="0"/>
          </a:p>
          <a:p>
            <a:r>
              <a:rPr lang="en-AU" dirty="0" smtClean="0"/>
              <a:t/>
            </a:r>
            <a:br>
              <a:rPr lang="en-AU" dirty="0" smtClean="0"/>
            </a:br>
            <a:endParaRPr lang="en-US" dirty="0"/>
          </a:p>
        </p:txBody>
      </p:sp>
      <p:pic>
        <p:nvPicPr>
          <p:cNvPr id="5" name="Picture Placeholder 4" descr="2010-ipads_1344786cl-8.jpg"/>
          <p:cNvPicPr>
            <a:picLocks noGrp="1" noChangeAspect="1"/>
          </p:cNvPicPr>
          <p:nvPr>
            <p:ph type="pic" idx="1"/>
          </p:nvPr>
        </p:nvPicPr>
        <p:blipFill>
          <a:blip r:embed="rId2">
            <a:extLst>
              <a:ext uri="{28A0092B-C50C-407E-A947-70E740481C1C}">
                <a14:useLocalDpi xmlns:a14="http://schemas.microsoft.com/office/drawing/2010/main" val="0"/>
              </a:ext>
            </a:extLst>
          </a:blip>
          <a:srcRect t="6193" b="6193"/>
          <a:stretch>
            <a:fillRect/>
          </a:stretch>
        </p:blipFill>
        <p:spPr>
          <a:xfrm flipH="1">
            <a:off x="245529" y="228600"/>
            <a:ext cx="8677835" cy="3877735"/>
          </a:xfrm>
        </p:spPr>
      </p:pic>
      <p:sp>
        <p:nvSpPr>
          <p:cNvPr id="6" name="TextBox 5"/>
          <p:cNvSpPr txBox="1"/>
          <p:nvPr/>
        </p:nvSpPr>
        <p:spPr>
          <a:xfrm>
            <a:off x="245529" y="4064001"/>
            <a:ext cx="4302580" cy="584776"/>
          </a:xfrm>
          <a:prstGeom prst="rect">
            <a:avLst/>
          </a:prstGeom>
          <a:noFill/>
        </p:spPr>
        <p:txBody>
          <a:bodyPr wrap="none" rtlCol="0">
            <a:spAutoFit/>
          </a:bodyPr>
          <a:lstStyle/>
          <a:p>
            <a:r>
              <a:rPr lang="en-US" sz="3200" b="1" dirty="0" smtClean="0">
                <a:solidFill>
                  <a:schemeClr val="tx2"/>
                </a:solidFill>
              </a:rPr>
              <a:t>General Capability : ICT</a:t>
            </a:r>
            <a:endParaRPr lang="en-US" sz="3200" b="1" dirty="0">
              <a:solidFill>
                <a:schemeClr val="tx2"/>
              </a:solidFill>
            </a:endParaRPr>
          </a:p>
        </p:txBody>
      </p:sp>
    </p:spTree>
    <p:extLst>
      <p:ext uri="{BB962C8B-B14F-4D97-AF65-F5344CB8AC3E}">
        <p14:creationId xmlns:p14="http://schemas.microsoft.com/office/powerpoint/2010/main" val="39989841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63" y="4034361"/>
            <a:ext cx="8686799" cy="609600"/>
          </a:xfrm>
          <a:noFill/>
        </p:spPr>
        <p:txBody>
          <a:bodyPr>
            <a:noAutofit/>
          </a:bodyPr>
          <a:lstStyle/>
          <a:p>
            <a:r>
              <a:rPr lang="en-US" sz="2800" b="1" dirty="0" smtClean="0">
                <a:solidFill>
                  <a:schemeClr val="tx2"/>
                </a:solidFill>
              </a:rPr>
              <a:t>Australian Curriculum Subject: Digital Technologies</a:t>
            </a:r>
            <a:endParaRPr lang="en-US" sz="2800" b="1" dirty="0">
              <a:solidFill>
                <a:schemeClr val="tx2"/>
              </a:solidFill>
            </a:endParaRPr>
          </a:p>
        </p:txBody>
      </p:sp>
      <p:sp>
        <p:nvSpPr>
          <p:cNvPr id="3" name="Text Placeholder 2"/>
          <p:cNvSpPr>
            <a:spLocks noGrp="1"/>
          </p:cNvSpPr>
          <p:nvPr>
            <p:ph type="body" sz="half" idx="2"/>
          </p:nvPr>
        </p:nvSpPr>
        <p:spPr>
          <a:xfrm>
            <a:off x="457200" y="4643961"/>
            <a:ext cx="8156448" cy="820272"/>
          </a:xfrm>
        </p:spPr>
        <p:txBody>
          <a:bodyPr>
            <a:noAutofit/>
          </a:bodyPr>
          <a:lstStyle/>
          <a:p>
            <a:r>
              <a:rPr lang="en-US" dirty="0"/>
              <a:t>Although all areas of the curriculum will contribute to a student's ICT capability on its own this would not be systematic or comprehensive. Therefore the Technologies Digital Technology strand is the </a:t>
            </a:r>
            <a:r>
              <a:rPr lang="en-US" b="1" dirty="0"/>
              <a:t>enabler </a:t>
            </a:r>
            <a:r>
              <a:rPr lang="en-US" dirty="0"/>
              <a:t>that takes responsibility for ensuring students develop a systematic and comprehensive capability- it makes use of the ICT contributions in other learning areas, and goes beyond the minimum requirements of the ICT General Capability. This is the same relationship as Mathematics has to numeracy and English has to literacy.</a:t>
            </a:r>
            <a:endParaRPr lang="en-AU" dirty="0"/>
          </a:p>
        </p:txBody>
      </p:sp>
      <p:pic>
        <p:nvPicPr>
          <p:cNvPr id="13" name="Picture 12" descr="comp.jpg"/>
          <p:cNvPicPr>
            <a:picLocks noChangeAspect="1"/>
          </p:cNvPicPr>
          <p:nvPr/>
        </p:nvPicPr>
        <p:blipFill>
          <a:blip r:embed="rId3"/>
          <a:stretch>
            <a:fillRect/>
          </a:stretch>
        </p:blipFill>
        <p:spPr>
          <a:xfrm>
            <a:off x="224363" y="0"/>
            <a:ext cx="8686800" cy="4106333"/>
          </a:xfrm>
          <a:prstGeom prst="rect">
            <a:avLst/>
          </a:prstGeom>
        </p:spPr>
      </p:pic>
    </p:spTree>
    <p:extLst>
      <p:ext uri="{BB962C8B-B14F-4D97-AF65-F5344CB8AC3E}">
        <p14:creationId xmlns:p14="http://schemas.microsoft.com/office/powerpoint/2010/main" val="32357131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a:solidFill>
                  <a:schemeClr val="tx1"/>
                </a:solidFill>
              </a:rPr>
              <a:t>The ICT General Capability</a:t>
            </a:r>
            <a:endParaRPr lang="en-US" dirty="0"/>
          </a:p>
        </p:txBody>
      </p:sp>
      <p:sp>
        <p:nvSpPr>
          <p:cNvPr id="4" name="Vertical Text Placeholder 3"/>
          <p:cNvSpPr txBox="1">
            <a:spLocks noGrp="1"/>
          </p:cNvSpPr>
          <p:nvPr>
            <p:ph type="body" orient="vert" idx="1"/>
          </p:nvPr>
        </p:nvSpPr>
        <p:spPr>
          <a:xfrm rot="16200000">
            <a:off x="110835" y="2082081"/>
            <a:ext cx="4616649" cy="4007224"/>
          </a:xfrm>
          <a:prstGeom prst="rect">
            <a:avLst/>
          </a:prstGeom>
          <a:solidFill>
            <a:schemeClr val="bg1"/>
          </a:solidFill>
        </p:spPr>
        <p:txBody>
          <a:bodyPr wrap="square" rtlCol="0">
            <a:spAutoFit/>
          </a:bodyPr>
          <a:lstStyle/>
          <a:p>
            <a:r>
              <a:rPr lang="en-AU" sz="2800" dirty="0" smtClean="0">
                <a:latin typeface="Arial"/>
                <a:cs typeface="Arial"/>
              </a:rPr>
              <a:t>“</a:t>
            </a:r>
            <a:r>
              <a:rPr lang="en-AU" sz="3600" i="1" dirty="0" smtClean="0">
                <a:latin typeface="Arial"/>
                <a:cs typeface="Arial"/>
              </a:rPr>
              <a:t>is</a:t>
            </a:r>
            <a:r>
              <a:rPr lang="en-AU" sz="2800" i="1" dirty="0" smtClean="0">
                <a:latin typeface="Arial"/>
                <a:cs typeface="Arial"/>
              </a:rPr>
              <a:t> </a:t>
            </a:r>
            <a:r>
              <a:rPr lang="en-AU" sz="3600" i="1" dirty="0" smtClean="0">
                <a:latin typeface="Arial"/>
                <a:cs typeface="Arial"/>
              </a:rPr>
              <a:t>a key dimension </a:t>
            </a:r>
            <a:r>
              <a:rPr lang="en-AU" sz="3600" i="1" dirty="0">
                <a:latin typeface="Arial"/>
                <a:cs typeface="Arial"/>
              </a:rPr>
              <a:t>of the Australian Curriculum, </a:t>
            </a:r>
            <a:r>
              <a:rPr lang="en-AU" sz="3600" i="1" dirty="0" smtClean="0">
                <a:latin typeface="Arial"/>
                <a:cs typeface="Arial"/>
              </a:rPr>
              <a:t>and should be taught in </a:t>
            </a:r>
            <a:r>
              <a:rPr lang="en-AU" sz="3600" i="1" dirty="0">
                <a:latin typeface="Arial"/>
                <a:cs typeface="Arial"/>
              </a:rPr>
              <a:t>the content of the learning </a:t>
            </a:r>
            <a:r>
              <a:rPr lang="en-AU" sz="3600" i="1" dirty="0" smtClean="0">
                <a:latin typeface="Arial"/>
                <a:cs typeface="Arial"/>
              </a:rPr>
              <a:t>areas</a:t>
            </a:r>
            <a:r>
              <a:rPr lang="en-AU" sz="3600" dirty="0" smtClean="0">
                <a:latin typeface="Arial"/>
                <a:cs typeface="Arial"/>
              </a:rPr>
              <a:t>…”</a:t>
            </a:r>
            <a:endParaRPr lang="en-AU" sz="3600" dirty="0">
              <a:latin typeface="Arial"/>
              <a:cs typeface="Arial"/>
            </a:endParaRPr>
          </a:p>
        </p:txBody>
      </p:sp>
      <p:sp>
        <p:nvSpPr>
          <p:cNvPr id="5" name="Vertical Text Placeholder 3"/>
          <p:cNvSpPr txBox="1">
            <a:spLocks/>
          </p:cNvSpPr>
          <p:nvPr/>
        </p:nvSpPr>
        <p:spPr>
          <a:xfrm rot="16200000">
            <a:off x="4398862" y="1808161"/>
            <a:ext cx="4616649" cy="4568826"/>
          </a:xfrm>
          <a:prstGeom prst="rect">
            <a:avLst/>
          </a:prstGeom>
          <a:solidFill>
            <a:schemeClr val="bg1"/>
          </a:solidFill>
        </p:spPr>
        <p:txBody>
          <a:bodyPr vert="eaVert" wrap="square" lIns="91440" tIns="45720" rIns="91440" bIns="45720" rtlCol="0">
            <a:sp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r>
              <a:rPr lang="en-AU" sz="3600" dirty="0" smtClean="0">
                <a:latin typeface="Arial"/>
                <a:cs typeface="Arial"/>
              </a:rPr>
              <a:t>“</a:t>
            </a:r>
            <a:r>
              <a:rPr lang="en-AU" sz="3600" i="1" dirty="0" smtClean="0">
                <a:latin typeface="Arial"/>
                <a:cs typeface="Arial"/>
              </a:rPr>
              <a:t>it </a:t>
            </a:r>
            <a:r>
              <a:rPr lang="en-AU" sz="3600" i="1" dirty="0">
                <a:latin typeface="Arial"/>
                <a:cs typeface="Arial"/>
              </a:rPr>
              <a:t>underpins and informs our learning and teaching and should be explicit  </a:t>
            </a:r>
            <a:r>
              <a:rPr lang="en-AU" sz="3600" dirty="0">
                <a:latin typeface="Arial"/>
                <a:cs typeface="Arial"/>
              </a:rPr>
              <a:t>i.e. clearly Identified within each learning area subject program”</a:t>
            </a:r>
            <a:r>
              <a:rPr lang="en-AU" sz="3600" dirty="0" smtClean="0">
                <a:latin typeface="Arial"/>
                <a:cs typeface="Arial"/>
              </a:rPr>
              <a:t>…</a:t>
            </a:r>
            <a:endParaRPr lang="en-AU" sz="3600" dirty="0">
              <a:latin typeface="Arial"/>
              <a:cs typeface="Arial"/>
            </a:endParaRPr>
          </a:p>
        </p:txBody>
      </p:sp>
    </p:spTree>
    <p:extLst>
      <p:ext uri="{BB962C8B-B14F-4D97-AF65-F5344CB8AC3E}">
        <p14:creationId xmlns:p14="http://schemas.microsoft.com/office/powerpoint/2010/main" val="2740969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6000"/>
                            </p:stCondLst>
                            <p:childTnLst>
                              <p:par>
                                <p:cTn id="8" presetID="1" presetClass="entr" presetSubtype="0" fill="hold" grpId="0" nodeType="afterEffect">
                                  <p:stCondLst>
                                    <p:cond delay="6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1015253"/>
            <a:ext cx="3657600" cy="1162050"/>
          </a:xfrm>
        </p:spPr>
        <p:txBody>
          <a:bodyPr/>
          <a:lstStyle/>
          <a:p>
            <a:r>
              <a:rPr lang="en-US" dirty="0" smtClean="0"/>
              <a:t>What are the General Capabilities? </a:t>
            </a:r>
            <a:endParaRPr lang="en-US" dirty="0"/>
          </a:p>
        </p:txBody>
      </p:sp>
      <p:sp>
        <p:nvSpPr>
          <p:cNvPr id="3" name="Content Placeholder 2"/>
          <p:cNvSpPr>
            <a:spLocks noGrp="1"/>
          </p:cNvSpPr>
          <p:nvPr>
            <p:ph idx="1"/>
          </p:nvPr>
        </p:nvSpPr>
        <p:spPr>
          <a:effectLst>
            <a:outerShdw blurRad="152400" dist="317500" dir="5400000" sx="90000" sy="-19000" rotWithShape="0">
              <a:prstClr val="black">
                <a:alpha val="15000"/>
              </a:prstClr>
            </a:outerShdw>
          </a:effectLst>
        </p:spPr>
        <p:txBody>
          <a:bodyPr/>
          <a:lstStyle/>
          <a:p>
            <a:pPr marL="0" indent="0">
              <a:buNone/>
            </a:pPr>
            <a:r>
              <a:rPr lang="en-US" b="1" dirty="0"/>
              <a:t>The Capabilities are Identified by these symbols in the Curriculum</a:t>
            </a:r>
            <a:r>
              <a:rPr lang="en-US" dirty="0"/>
              <a:t>:</a:t>
            </a:r>
          </a:p>
          <a:p>
            <a:pPr marL="0" indent="0">
              <a:buNone/>
            </a:pPr>
            <a:endParaRPr lang="en-US" dirty="0"/>
          </a:p>
        </p:txBody>
      </p:sp>
      <p:sp>
        <p:nvSpPr>
          <p:cNvPr id="4" name="Text Placeholder 3"/>
          <p:cNvSpPr>
            <a:spLocks noGrp="1"/>
          </p:cNvSpPr>
          <p:nvPr>
            <p:ph type="body" sz="half" idx="2"/>
          </p:nvPr>
        </p:nvSpPr>
        <p:spPr>
          <a:xfrm>
            <a:off x="525780" y="2177303"/>
            <a:ext cx="3657600" cy="4121897"/>
          </a:xfrm>
        </p:spPr>
        <p:txBody>
          <a:bodyPr>
            <a:normAutofit lnSpcReduction="10000"/>
          </a:bodyPr>
          <a:lstStyle/>
          <a:p>
            <a:pPr marL="137160"/>
            <a:r>
              <a:rPr lang="en-AU" dirty="0"/>
              <a:t>The Australian Curriculum is underpinned by </a:t>
            </a:r>
            <a:r>
              <a:rPr lang="en-AU" b="1" dirty="0"/>
              <a:t>seven</a:t>
            </a:r>
            <a:r>
              <a:rPr lang="en-AU" dirty="0"/>
              <a:t> (7) General Capabilities. These are:</a:t>
            </a:r>
          </a:p>
          <a:p>
            <a:pPr marL="137160"/>
            <a:endParaRPr lang="en-AU" dirty="0"/>
          </a:p>
          <a:p>
            <a:pPr marL="480060" indent="-342900">
              <a:buFont typeface="+mj-lt"/>
              <a:buAutoNum type="arabicPeriod"/>
            </a:pPr>
            <a:r>
              <a:rPr lang="en-AU" dirty="0" smtClean="0"/>
              <a:t>Literacy</a:t>
            </a:r>
            <a:endParaRPr lang="en-AU" dirty="0"/>
          </a:p>
          <a:p>
            <a:pPr marL="480060" indent="-342900">
              <a:buFont typeface="+mj-lt"/>
              <a:buAutoNum type="arabicPeriod"/>
            </a:pPr>
            <a:r>
              <a:rPr lang="en-AU" dirty="0" smtClean="0"/>
              <a:t>Numeracy</a:t>
            </a:r>
            <a:endParaRPr lang="en-AU" dirty="0"/>
          </a:p>
          <a:p>
            <a:pPr marL="480060" indent="-342900">
              <a:buFont typeface="+mj-lt"/>
              <a:buAutoNum type="arabicPeriod"/>
            </a:pPr>
            <a:r>
              <a:rPr lang="en-AU" dirty="0" smtClean="0"/>
              <a:t>Information </a:t>
            </a:r>
            <a:r>
              <a:rPr lang="en-AU" dirty="0"/>
              <a:t>&amp; communication technology capability</a:t>
            </a:r>
          </a:p>
          <a:p>
            <a:pPr marL="480060" indent="-342900">
              <a:buFont typeface="+mj-lt"/>
              <a:buAutoNum type="arabicPeriod"/>
            </a:pPr>
            <a:r>
              <a:rPr lang="en-AU" dirty="0" smtClean="0"/>
              <a:t>Critical </a:t>
            </a:r>
            <a:r>
              <a:rPr lang="en-AU" dirty="0"/>
              <a:t>and creative thinking</a:t>
            </a:r>
          </a:p>
          <a:p>
            <a:pPr marL="480060" indent="-342900">
              <a:buFont typeface="+mj-lt"/>
              <a:buAutoNum type="arabicPeriod"/>
            </a:pPr>
            <a:r>
              <a:rPr lang="en-AU" dirty="0" smtClean="0"/>
              <a:t>Ethical </a:t>
            </a:r>
            <a:r>
              <a:rPr lang="en-AU" dirty="0"/>
              <a:t>behaviour</a:t>
            </a:r>
          </a:p>
          <a:p>
            <a:pPr marL="480060" indent="-342900">
              <a:buFont typeface="+mj-lt"/>
              <a:buAutoNum type="arabicPeriod"/>
            </a:pPr>
            <a:r>
              <a:rPr lang="en-AU" dirty="0" smtClean="0"/>
              <a:t>Personal </a:t>
            </a:r>
            <a:r>
              <a:rPr lang="en-AU" dirty="0"/>
              <a:t>and social capability</a:t>
            </a:r>
          </a:p>
          <a:p>
            <a:pPr marL="480060" indent="-342900">
              <a:buFont typeface="+mj-lt"/>
              <a:buAutoNum type="arabicPeriod"/>
            </a:pPr>
            <a:r>
              <a:rPr lang="en-AU" dirty="0" smtClean="0"/>
              <a:t>Intercultural </a:t>
            </a:r>
            <a:r>
              <a:rPr lang="en-AU" dirty="0"/>
              <a:t>understanding.</a:t>
            </a:r>
          </a:p>
          <a:p>
            <a:endParaRPr lang="en-US" dirty="0"/>
          </a:p>
        </p:txBody>
      </p:sp>
      <p:pic>
        <p:nvPicPr>
          <p:cNvPr id="6" name="Picture 5" descr="Picture 4.png"/>
          <p:cNvPicPr>
            <a:picLocks noChangeAspect="1"/>
          </p:cNvPicPr>
          <p:nvPr/>
        </p:nvPicPr>
        <p:blipFill>
          <a:blip r:embed="rId2"/>
          <a:stretch>
            <a:fillRect/>
          </a:stretch>
        </p:blipFill>
        <p:spPr>
          <a:xfrm>
            <a:off x="4656667" y="1714499"/>
            <a:ext cx="4212166" cy="4847167"/>
          </a:xfrm>
          <a:prstGeom prst="rect">
            <a:avLst/>
          </a:prstGeom>
          <a:effectLst>
            <a:outerShdw blurRad="63500" dir="13500000" kx="2700000" rotWithShape="0">
              <a:srgbClr val="000000">
                <a:alpha val="15000"/>
              </a:srgbClr>
            </a:outerShdw>
          </a:effectLst>
        </p:spPr>
      </p:pic>
    </p:spTree>
    <p:extLst>
      <p:ext uri="{BB962C8B-B14F-4D97-AF65-F5344CB8AC3E}">
        <p14:creationId xmlns:p14="http://schemas.microsoft.com/office/powerpoint/2010/main" val="1396863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23333"/>
            <a:ext cx="7583488" cy="761500"/>
          </a:xfrm>
        </p:spPr>
        <p:txBody>
          <a:bodyPr>
            <a:normAutofit fontScale="90000"/>
          </a:bodyPr>
          <a:lstStyle/>
          <a:p>
            <a:r>
              <a:rPr lang="en-AU" sz="4800" b="1" dirty="0">
                <a:solidFill>
                  <a:srgbClr val="FF6600"/>
                </a:solidFill>
                <a:effectLst>
                  <a:outerShdw blurRad="38100" dist="38100" dir="2700000" algn="tl">
                    <a:srgbClr val="000000">
                      <a:alpha val="43137"/>
                    </a:srgbClr>
                  </a:outerShdw>
                  <a:reflection blurRad="12700" stA="48000" endA="300" endPos="55000" dir="5400000" sy="-90000" algn="bl" rotWithShape="0"/>
                </a:effectLst>
              </a:rPr>
              <a:t>The General </a:t>
            </a:r>
            <a:r>
              <a:rPr lang="en-AU" sz="4800" b="1" dirty="0" smtClean="0">
                <a:solidFill>
                  <a:srgbClr val="FF6600"/>
                </a:solidFill>
                <a:effectLst>
                  <a:outerShdw blurRad="38100" dist="38100" dir="2700000" algn="tl">
                    <a:srgbClr val="000000">
                      <a:alpha val="43137"/>
                    </a:srgbClr>
                  </a:outerShdw>
                  <a:reflection blurRad="12700" stA="48000" endA="300" endPos="55000" dir="5400000" sy="-90000" algn="bl" rotWithShape="0"/>
                </a:effectLst>
              </a:rPr>
              <a:t>Capabilities</a:t>
            </a:r>
            <a:endParaRPr lang="en-US" sz="4800" dirty="0">
              <a:solidFill>
                <a:srgbClr val="FF6600"/>
              </a:solidFill>
            </a:endParaRPr>
          </a:p>
        </p:txBody>
      </p:sp>
      <p:sp>
        <p:nvSpPr>
          <p:cNvPr id="3" name="Vertical Text Placeholder 2"/>
          <p:cNvSpPr>
            <a:spLocks noGrp="1"/>
          </p:cNvSpPr>
          <p:nvPr>
            <p:ph type="body" orient="vert" idx="1"/>
          </p:nvPr>
        </p:nvSpPr>
        <p:spPr>
          <a:xfrm>
            <a:off x="779463" y="1949824"/>
            <a:ext cx="7583488" cy="4007224"/>
          </a:xfrm>
        </p:spPr>
        <p:txBody>
          <a:bodyPr vert="horz"/>
          <a:lstStyle/>
          <a:p>
            <a:pPr marL="0" indent="0">
              <a:buNone/>
            </a:pPr>
            <a:r>
              <a:rPr lang="en-AU" sz="2000" cap="all" dirty="0">
                <a:latin typeface="Arial" pitchFamily="34" charset="0"/>
                <a:cs typeface="Arial" pitchFamily="34" charset="0"/>
              </a:rPr>
              <a:t>are those capabilities deemed essential to assist students ‘manage their life, learning and work’ throughout their lifespan</a:t>
            </a:r>
            <a:r>
              <a:rPr lang="en-AU" sz="2000" cap="all" dirty="0" smtClean="0">
                <a:latin typeface="Arial" pitchFamily="34" charset="0"/>
                <a:cs typeface="Arial" pitchFamily="34" charset="0"/>
              </a:rPr>
              <a:t>.</a:t>
            </a:r>
          </a:p>
          <a:p>
            <a:pPr marL="0" indent="0">
              <a:buNone/>
            </a:pPr>
            <a:r>
              <a:rPr lang="en-AU" sz="2000" i="1" dirty="0">
                <a:solidFill>
                  <a:schemeClr val="tx1">
                    <a:lumMod val="75000"/>
                    <a:lumOff val="25000"/>
                  </a:schemeClr>
                </a:solidFill>
                <a:latin typeface="Lucida Sans"/>
                <a:cs typeface="Lucida Sans"/>
              </a:rPr>
              <a:t>They are the knowledge, skills, behaviours and dispositions that will assist students to live and work as successful independent learners and as active, confident,  creative and informed individuals </a:t>
            </a:r>
            <a:r>
              <a:rPr lang="en-AU" sz="2000" i="1" dirty="0" smtClean="0">
                <a:solidFill>
                  <a:schemeClr val="tx1">
                    <a:lumMod val="75000"/>
                    <a:lumOff val="25000"/>
                  </a:schemeClr>
                </a:solidFill>
                <a:latin typeface="Lucida Sans"/>
                <a:cs typeface="Lucida Sans"/>
              </a:rPr>
              <a:t/>
            </a:r>
            <a:br>
              <a:rPr lang="en-AU" sz="2000" i="1" dirty="0" smtClean="0">
                <a:solidFill>
                  <a:schemeClr val="tx1">
                    <a:lumMod val="75000"/>
                    <a:lumOff val="25000"/>
                  </a:schemeClr>
                </a:solidFill>
                <a:latin typeface="Lucida Sans"/>
                <a:cs typeface="Lucida Sans"/>
              </a:rPr>
            </a:br>
            <a:r>
              <a:rPr lang="en-AU" sz="2000" b="1" dirty="0" smtClean="0">
                <a:solidFill>
                  <a:srgbClr val="2063AA"/>
                </a:solidFill>
                <a:latin typeface="Lucida Sans"/>
                <a:cs typeface="Lucida Sans"/>
              </a:rPr>
              <a:t>(</a:t>
            </a:r>
            <a:r>
              <a:rPr lang="en-AU" sz="2000" b="1" i="1" dirty="0">
                <a:solidFill>
                  <a:srgbClr val="2063AA"/>
                </a:solidFill>
              </a:rPr>
              <a:t>S</a:t>
            </a:r>
            <a:r>
              <a:rPr lang="en-AU" sz="2000" b="1" i="1" dirty="0">
                <a:solidFill>
                  <a:schemeClr val="tx1">
                    <a:lumMod val="75000"/>
                    <a:lumOff val="25000"/>
                  </a:schemeClr>
                </a:solidFill>
              </a:rPr>
              <a:t>hape of the Australian Curriculum – ACARA, December 2010</a:t>
            </a:r>
            <a:r>
              <a:rPr lang="en-AU" sz="2000" b="1" dirty="0">
                <a:solidFill>
                  <a:schemeClr val="tx1">
                    <a:lumMod val="75000"/>
                    <a:lumOff val="25000"/>
                  </a:schemeClr>
                </a:solidFill>
              </a:rPr>
              <a:t>).</a:t>
            </a:r>
            <a:endParaRPr lang="en-US" sz="2000" dirty="0">
              <a:solidFill>
                <a:schemeClr val="tx1">
                  <a:lumMod val="75000"/>
                  <a:lumOff val="25000"/>
                </a:schemeClr>
              </a:solidFill>
              <a:latin typeface="Lucida Sans"/>
              <a:cs typeface="Lucida Sans"/>
            </a:endParaRPr>
          </a:p>
          <a:p>
            <a:pPr marL="0" indent="0">
              <a:buNone/>
            </a:pPr>
            <a:endParaRPr lang="en-US" cap="all" dirty="0"/>
          </a:p>
        </p:txBody>
      </p:sp>
      <p:sp>
        <p:nvSpPr>
          <p:cNvPr id="4" name="Rectangle 3"/>
          <p:cNvSpPr/>
          <p:nvPr/>
        </p:nvSpPr>
        <p:spPr>
          <a:xfrm>
            <a:off x="254000" y="5019026"/>
            <a:ext cx="8593667" cy="129266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2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IT IS THE RESPONSIBILITY OF ALL TEACHERS</a:t>
            </a:r>
          </a:p>
          <a:p>
            <a:pPr algn="ctr"/>
            <a:r>
              <a:rPr lang="en-AU"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TO ASSIST STUDENTS TO DEVELOP THESE GENERAL CAPABILITIES</a:t>
            </a:r>
            <a:endParaRPr lang="en-AU" sz="2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endParaRPr>
          </a:p>
        </p:txBody>
      </p:sp>
    </p:spTree>
    <p:extLst>
      <p:ext uri="{BB962C8B-B14F-4D97-AF65-F5344CB8AC3E}">
        <p14:creationId xmlns:p14="http://schemas.microsoft.com/office/powerpoint/2010/main" val="29127678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AU" sz="4800" b="1" dirty="0" smtClean="0"/>
              <a:t>From a Broader Perspective</a:t>
            </a:r>
            <a:br>
              <a:rPr lang="en-AU" sz="4800" b="1" dirty="0" smtClean="0"/>
            </a:br>
            <a:r>
              <a:rPr lang="en-AU" sz="3556" b="1" dirty="0" smtClean="0"/>
              <a:t> … </a:t>
            </a:r>
            <a:r>
              <a:rPr lang="en-AU" sz="2222" b="1" dirty="0" smtClean="0"/>
              <a:t>the notion of general capabilities  are not new! …</a:t>
            </a:r>
            <a:endParaRPr lang="en-US" sz="2222" b="1" dirty="0"/>
          </a:p>
        </p:txBody>
      </p:sp>
      <p:sp>
        <p:nvSpPr>
          <p:cNvPr id="4" name="Content Placeholder 2"/>
          <p:cNvSpPr txBox="1">
            <a:spLocks/>
          </p:cNvSpPr>
          <p:nvPr/>
        </p:nvSpPr>
        <p:spPr>
          <a:xfrm>
            <a:off x="505884" y="1811865"/>
            <a:ext cx="8316383" cy="4605867"/>
          </a:xfrm>
          <a:prstGeom prst="rect">
            <a:avLst/>
          </a:prstGeom>
        </p:spPr>
        <p:txBody>
          <a:bodyPr>
            <a:normAutofit fontScale="25000" lnSpcReduction="20000"/>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55563" indent="-55563" algn="just">
              <a:lnSpc>
                <a:spcPct val="120000"/>
              </a:lnSpc>
              <a:spcBef>
                <a:spcPts val="0"/>
              </a:spcBef>
              <a:buFont typeface="Wingdings 2" pitchFamily="18" charset="2"/>
              <a:buNone/>
            </a:pPr>
            <a:r>
              <a:rPr lang="en-AU" sz="7200" dirty="0" smtClean="0">
                <a:latin typeface="Arial"/>
                <a:cs typeface="Arial"/>
              </a:rPr>
              <a:t>In Australia, there are a number of existing arrangements to address general capabilities/non-technical skills: </a:t>
            </a:r>
          </a:p>
          <a:p>
            <a:pPr marL="447675" indent="-447675" algn="just">
              <a:lnSpc>
                <a:spcPct val="120000"/>
              </a:lnSpc>
              <a:spcBef>
                <a:spcPts val="0"/>
              </a:spcBef>
            </a:pPr>
            <a:endParaRPr lang="en-AU" sz="7200" dirty="0" smtClean="0">
              <a:latin typeface="Arial"/>
              <a:cs typeface="Arial"/>
            </a:endParaRPr>
          </a:p>
          <a:p>
            <a:pPr marL="0" indent="0" algn="just">
              <a:lnSpc>
                <a:spcPct val="120000"/>
              </a:lnSpc>
              <a:spcBef>
                <a:spcPts val="0"/>
              </a:spcBef>
              <a:buNone/>
            </a:pPr>
            <a:r>
              <a:rPr lang="en-AU" sz="5600" b="1" i="1" dirty="0" smtClean="0">
                <a:solidFill>
                  <a:srgbClr val="800000"/>
                </a:solidFill>
                <a:latin typeface="Arial"/>
                <a:cs typeface="Arial"/>
              </a:rPr>
              <a:t>Employability Skills Framework</a:t>
            </a:r>
            <a:r>
              <a:rPr lang="en-AU" sz="5600" b="1" dirty="0" smtClean="0">
                <a:solidFill>
                  <a:srgbClr val="800000"/>
                </a:solidFill>
                <a:latin typeface="Arial"/>
                <a:cs typeface="Arial"/>
              </a:rPr>
              <a:t> </a:t>
            </a:r>
            <a:r>
              <a:rPr lang="en-AU" sz="5600" dirty="0" smtClean="0">
                <a:latin typeface="Arial"/>
                <a:cs typeface="Arial"/>
              </a:rPr>
              <a:t>used in the Vocational Education and Training sector.</a:t>
            </a:r>
          </a:p>
          <a:p>
            <a:pPr marL="0" indent="0" algn="just">
              <a:lnSpc>
                <a:spcPct val="120000"/>
              </a:lnSpc>
              <a:spcBef>
                <a:spcPts val="0"/>
              </a:spcBef>
              <a:buNone/>
            </a:pPr>
            <a:endParaRPr lang="en-AU" sz="5600" dirty="0" smtClean="0">
              <a:latin typeface="Arial"/>
              <a:cs typeface="Arial"/>
            </a:endParaRPr>
          </a:p>
          <a:p>
            <a:pPr marL="0" indent="0" algn="just">
              <a:lnSpc>
                <a:spcPct val="120000"/>
              </a:lnSpc>
              <a:spcBef>
                <a:spcPts val="0"/>
              </a:spcBef>
              <a:buNone/>
            </a:pPr>
            <a:r>
              <a:rPr lang="en-AU" sz="5600" b="1" i="1" dirty="0" smtClean="0">
                <a:solidFill>
                  <a:srgbClr val="800000"/>
                </a:solidFill>
                <a:latin typeface="Arial"/>
                <a:cs typeface="Arial"/>
              </a:rPr>
              <a:t>Graduate Attributes</a:t>
            </a:r>
            <a:r>
              <a:rPr lang="en-AU" sz="5600" b="1" dirty="0" smtClean="0">
                <a:solidFill>
                  <a:srgbClr val="800000"/>
                </a:solidFill>
                <a:latin typeface="Arial"/>
                <a:cs typeface="Arial"/>
              </a:rPr>
              <a:t> </a:t>
            </a:r>
            <a:r>
              <a:rPr lang="en-AU" sz="5600" dirty="0" smtClean="0">
                <a:latin typeface="Arial"/>
                <a:cs typeface="Arial"/>
              </a:rPr>
              <a:t>developed by universities.</a:t>
            </a:r>
          </a:p>
          <a:p>
            <a:pPr marL="0" indent="0" algn="just">
              <a:lnSpc>
                <a:spcPct val="120000"/>
              </a:lnSpc>
              <a:spcBef>
                <a:spcPts val="0"/>
              </a:spcBef>
              <a:buNone/>
            </a:pPr>
            <a:endParaRPr lang="en-AU" sz="5600" dirty="0" smtClean="0">
              <a:latin typeface="Arial"/>
              <a:cs typeface="Arial"/>
            </a:endParaRPr>
          </a:p>
          <a:p>
            <a:pPr marL="0" indent="0" algn="just">
              <a:lnSpc>
                <a:spcPct val="120000"/>
              </a:lnSpc>
              <a:spcBef>
                <a:spcPts val="0"/>
              </a:spcBef>
              <a:buNone/>
            </a:pPr>
            <a:r>
              <a:rPr lang="en-AU" sz="5600" b="1" i="1" dirty="0" smtClean="0">
                <a:solidFill>
                  <a:srgbClr val="800000"/>
                </a:solidFill>
                <a:latin typeface="Arial"/>
                <a:cs typeface="Arial"/>
              </a:rPr>
              <a:t>Australian Core Skills Framework, </a:t>
            </a:r>
            <a:r>
              <a:rPr lang="en-AU" sz="5600" i="1" dirty="0" smtClean="0">
                <a:latin typeface="Arial"/>
                <a:cs typeface="Arial"/>
              </a:rPr>
              <a:t>foundation skills for the workforce.</a:t>
            </a:r>
          </a:p>
          <a:p>
            <a:pPr marL="0" indent="0" algn="just">
              <a:lnSpc>
                <a:spcPct val="120000"/>
              </a:lnSpc>
              <a:spcBef>
                <a:spcPts val="0"/>
              </a:spcBef>
              <a:buNone/>
            </a:pPr>
            <a:endParaRPr lang="en-AU" sz="5600" dirty="0" smtClean="0">
              <a:latin typeface="Arial"/>
              <a:cs typeface="Arial"/>
            </a:endParaRPr>
          </a:p>
          <a:p>
            <a:pPr marL="0" indent="0" algn="just">
              <a:lnSpc>
                <a:spcPct val="120000"/>
              </a:lnSpc>
              <a:spcBef>
                <a:spcPts val="0"/>
              </a:spcBef>
              <a:buNone/>
            </a:pPr>
            <a:r>
              <a:rPr lang="en-AU" sz="5600" b="1" dirty="0" smtClean="0">
                <a:solidFill>
                  <a:srgbClr val="800000"/>
                </a:solidFill>
                <a:latin typeface="Arial"/>
                <a:cs typeface="Arial"/>
              </a:rPr>
              <a:t>The </a:t>
            </a:r>
            <a:r>
              <a:rPr lang="en-AU" sz="5600" b="1" i="1" dirty="0" smtClean="0">
                <a:solidFill>
                  <a:srgbClr val="800000"/>
                </a:solidFill>
                <a:latin typeface="Arial"/>
                <a:cs typeface="Arial"/>
              </a:rPr>
              <a:t>Australian Blueprint for Career Development</a:t>
            </a:r>
            <a:r>
              <a:rPr lang="en-AU" sz="5600" dirty="0" smtClean="0">
                <a:solidFill>
                  <a:srgbClr val="800000"/>
                </a:solidFill>
                <a:latin typeface="Arial"/>
                <a:cs typeface="Arial"/>
              </a:rPr>
              <a:t>, </a:t>
            </a:r>
            <a:r>
              <a:rPr lang="en-AU" sz="5600" dirty="0" smtClean="0">
                <a:latin typeface="Arial"/>
                <a:cs typeface="Arial"/>
              </a:rPr>
              <a:t>which addresses career management competencies considered essential for life long learning.</a:t>
            </a:r>
          </a:p>
          <a:p>
            <a:pPr marL="0" indent="0" algn="just">
              <a:lnSpc>
                <a:spcPct val="120000"/>
              </a:lnSpc>
              <a:spcBef>
                <a:spcPts val="0"/>
              </a:spcBef>
              <a:buNone/>
            </a:pPr>
            <a:endParaRPr lang="en-AU" sz="5600" dirty="0" smtClean="0">
              <a:latin typeface="Arial"/>
              <a:cs typeface="Arial"/>
            </a:endParaRPr>
          </a:p>
          <a:p>
            <a:pPr marL="0" indent="0" algn="just">
              <a:lnSpc>
                <a:spcPct val="120000"/>
              </a:lnSpc>
              <a:spcBef>
                <a:spcPts val="0"/>
              </a:spcBef>
              <a:buNone/>
            </a:pPr>
            <a:r>
              <a:rPr lang="en-AU" sz="5600" b="1" dirty="0" smtClean="0">
                <a:solidFill>
                  <a:srgbClr val="800000"/>
                </a:solidFill>
                <a:latin typeface="Arial"/>
                <a:cs typeface="Arial"/>
              </a:rPr>
              <a:t>The Australian Qualifications Framework, </a:t>
            </a:r>
            <a:r>
              <a:rPr lang="en-AU" sz="5600" dirty="0" smtClean="0">
                <a:latin typeface="Arial"/>
                <a:cs typeface="Arial"/>
              </a:rPr>
              <a:t>which spans all education and training sectors, also refers to four broad categories of </a:t>
            </a:r>
            <a:r>
              <a:rPr lang="en-AU" sz="5600" i="1" dirty="0" smtClean="0">
                <a:latin typeface="Arial"/>
                <a:cs typeface="Arial"/>
              </a:rPr>
              <a:t>Generic Skills.</a:t>
            </a:r>
          </a:p>
          <a:p>
            <a:pPr marL="0" indent="0" algn="just">
              <a:lnSpc>
                <a:spcPct val="120000"/>
              </a:lnSpc>
              <a:spcBef>
                <a:spcPts val="0"/>
              </a:spcBef>
              <a:buNone/>
            </a:pPr>
            <a:endParaRPr lang="en-AU" sz="5600" i="1" dirty="0" smtClean="0">
              <a:latin typeface="Arial"/>
              <a:cs typeface="Arial"/>
            </a:endParaRPr>
          </a:p>
          <a:p>
            <a:pPr marL="0" indent="0" algn="just">
              <a:lnSpc>
                <a:spcPct val="120000"/>
              </a:lnSpc>
              <a:spcBef>
                <a:spcPts val="0"/>
              </a:spcBef>
              <a:buNone/>
            </a:pPr>
            <a:r>
              <a:rPr lang="en-AU" sz="5600" i="1" dirty="0" smtClean="0">
                <a:latin typeface="Arial"/>
                <a:cs typeface="Arial"/>
              </a:rPr>
              <a:t> </a:t>
            </a:r>
            <a:r>
              <a:rPr lang="en-AU" sz="5600" b="1" i="1" dirty="0" smtClean="0">
                <a:solidFill>
                  <a:srgbClr val="800000"/>
                </a:solidFill>
                <a:latin typeface="Arial"/>
                <a:cs typeface="Arial"/>
              </a:rPr>
              <a:t>The Overarching Outcomes</a:t>
            </a:r>
            <a:r>
              <a:rPr lang="en-AU" sz="5600" i="1" dirty="0" smtClean="0">
                <a:latin typeface="Arial"/>
                <a:cs typeface="Arial"/>
              </a:rPr>
              <a:t>, WA Curriculum Framework, and now the</a:t>
            </a:r>
          </a:p>
          <a:p>
            <a:pPr marL="0" indent="0" algn="just">
              <a:lnSpc>
                <a:spcPct val="120000"/>
              </a:lnSpc>
              <a:spcBef>
                <a:spcPts val="0"/>
              </a:spcBef>
              <a:buNone/>
            </a:pPr>
            <a:endParaRPr lang="en-AU" sz="5600" i="1" dirty="0" smtClean="0">
              <a:latin typeface="Arial"/>
              <a:cs typeface="Arial"/>
            </a:endParaRPr>
          </a:p>
          <a:p>
            <a:pPr marL="0" indent="0" algn="just">
              <a:lnSpc>
                <a:spcPct val="120000"/>
              </a:lnSpc>
              <a:spcBef>
                <a:spcPts val="0"/>
              </a:spcBef>
              <a:buNone/>
            </a:pPr>
            <a:r>
              <a:rPr lang="en-AU" sz="5600" b="1" i="1" dirty="0" smtClean="0">
                <a:solidFill>
                  <a:srgbClr val="800000"/>
                </a:solidFill>
                <a:latin typeface="Arial"/>
                <a:cs typeface="Arial"/>
              </a:rPr>
              <a:t>General Capabilities</a:t>
            </a:r>
            <a:r>
              <a:rPr lang="en-AU" sz="5600" dirty="0" smtClean="0">
                <a:latin typeface="Arial"/>
                <a:cs typeface="Arial"/>
              </a:rPr>
              <a:t> that form part of the new Australian Curriculum for schools.</a:t>
            </a:r>
            <a:endParaRPr lang="en-AU" sz="5600" i="1" dirty="0" smtClean="0">
              <a:latin typeface="Arial"/>
              <a:cs typeface="Arial"/>
            </a:endParaRPr>
          </a:p>
          <a:p>
            <a:pPr marL="447675" indent="-447675" algn="just">
              <a:lnSpc>
                <a:spcPct val="120000"/>
              </a:lnSpc>
              <a:spcBef>
                <a:spcPts val="0"/>
              </a:spcBef>
              <a:buFont typeface="Wingdings 2" pitchFamily="18" charset="2"/>
              <a:buNone/>
            </a:pPr>
            <a:endParaRPr lang="en-AU" sz="3700" i="1" dirty="0" smtClean="0"/>
          </a:p>
          <a:p>
            <a:pPr marL="447675" indent="-447675" algn="ctr">
              <a:lnSpc>
                <a:spcPct val="120000"/>
              </a:lnSpc>
              <a:spcBef>
                <a:spcPts val="0"/>
              </a:spcBef>
              <a:buFont typeface="Wingdings 2" pitchFamily="18" charset="2"/>
              <a:buNone/>
            </a:pPr>
            <a:r>
              <a:rPr lang="en-AU" sz="3700" i="1" dirty="0" smtClean="0"/>
              <a:t>(</a:t>
            </a:r>
            <a:r>
              <a:rPr lang="en-AU" sz="3700" b="1" cap="small" dirty="0" smtClean="0"/>
              <a:t>Employability Skills Framework Stage 1, </a:t>
            </a:r>
            <a:r>
              <a:rPr lang="en-AU" sz="3700" cap="small" dirty="0" smtClean="0"/>
              <a:t>Final Report </a:t>
            </a:r>
            <a:r>
              <a:rPr lang="en-AU" sz="3700" dirty="0" smtClean="0"/>
              <a:t>, </a:t>
            </a:r>
            <a:r>
              <a:rPr lang="en-AU" sz="3700" cap="small" dirty="0" smtClean="0"/>
              <a:t>DEEWR, January 2012).</a:t>
            </a:r>
            <a:endParaRPr lang="en-AU" sz="7200" dirty="0" smtClean="0"/>
          </a:p>
          <a:p>
            <a:pPr marL="55563" indent="-55563">
              <a:buFont typeface="Wingdings 2" pitchFamily="18" charset="2"/>
              <a:buNone/>
            </a:pPr>
            <a:endParaRPr lang="en-AU" dirty="0" smtClean="0"/>
          </a:p>
          <a:p>
            <a:pPr marL="55563" indent="-55563">
              <a:buFont typeface="Wingdings 2" pitchFamily="18" charset="2"/>
              <a:buNone/>
            </a:pPr>
            <a:endParaRPr lang="en-AU" dirty="0" smtClean="0"/>
          </a:p>
          <a:p>
            <a:pPr marL="93663" indent="0">
              <a:buFont typeface="Wingdings 2" pitchFamily="18" charset="2"/>
              <a:buNone/>
            </a:pPr>
            <a:endParaRPr lang="en-US" dirty="0"/>
          </a:p>
        </p:txBody>
      </p:sp>
    </p:spTree>
    <p:extLst>
      <p:ext uri="{BB962C8B-B14F-4D97-AF65-F5344CB8AC3E}">
        <p14:creationId xmlns:p14="http://schemas.microsoft.com/office/powerpoint/2010/main" val="268249729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273</TotalTime>
  <Words>2218</Words>
  <Application>Microsoft Macintosh PowerPoint</Application>
  <PresentationFormat>On-screen Show (4:3)</PresentationFormat>
  <Paragraphs>274</Paragraphs>
  <Slides>30</Slides>
  <Notes>14</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Pixel</vt:lpstr>
      <vt:lpstr>Australian Curriculum Technologies</vt:lpstr>
      <vt:lpstr>THE KEY DIFFERENCE BETWEEN THE AUSTRALIAN CURRICULUM’s:  ICT General Capability and the Technologies - Digital Technology Strand</vt:lpstr>
      <vt:lpstr>PowerPoint Presentation</vt:lpstr>
      <vt:lpstr>General Capability: ICT</vt:lpstr>
      <vt:lpstr>Australian Curriculum Subject: Digital Technologies</vt:lpstr>
      <vt:lpstr>The ICT General Capability</vt:lpstr>
      <vt:lpstr>What are the General Capabilities? </vt:lpstr>
      <vt:lpstr>The General Capabilities</vt:lpstr>
      <vt:lpstr>From a Broader Perspective  … the notion of general capabilities  are not new! …</vt:lpstr>
      <vt:lpstr>The General Capabilities</vt:lpstr>
      <vt:lpstr>The General Capabilities</vt:lpstr>
      <vt:lpstr>ICT as a GENERAL CAPABILITY </vt:lpstr>
      <vt:lpstr>ICT as a GENERAL CAPABILITY </vt:lpstr>
      <vt:lpstr>ICT as a GENERAL CAPABILITY </vt:lpstr>
      <vt:lpstr>ICT as a GENERAL CAPABILITY </vt:lpstr>
      <vt:lpstr>ICT as a GENERAL CAPABILITY </vt:lpstr>
      <vt:lpstr>PowerPoint Presentation</vt:lpstr>
      <vt:lpstr>TEACHING &amp; ASSESSMENT OF ICT AS A GENERAL CAPABILITY </vt:lpstr>
      <vt:lpstr>DIGITAL TECHNOLOGIES LEARNING AREA</vt:lpstr>
      <vt:lpstr>TECHNOLOGIES AS A LEARNING AREA</vt:lpstr>
      <vt:lpstr>TECHNOLOGIES AS A LEARNING AREA</vt:lpstr>
      <vt:lpstr>Structure of the Australian Curriculum: Technologies</vt:lpstr>
      <vt:lpstr>Structure of the Australian Curriculum: Technologies</vt:lpstr>
      <vt:lpstr>Relationship between the  sub-strands</vt:lpstr>
      <vt:lpstr>Organisation of the Australian Curriculum: Technologies</vt:lpstr>
      <vt:lpstr>Digital Technologies across the years of schooling</vt:lpstr>
      <vt:lpstr>PowerPoint Presentation</vt:lpstr>
      <vt:lpstr>PowerPoint Presentation</vt:lpstr>
      <vt:lpstr>Resource Support – C.N.A. Scootle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Curriculum Technologies</dc:title>
  <dc:creator>Tania James</dc:creator>
  <cp:lastModifiedBy>Peter Carey</cp:lastModifiedBy>
  <cp:revision>95</cp:revision>
  <dcterms:created xsi:type="dcterms:W3CDTF">2013-04-05T11:16:25Z</dcterms:created>
  <dcterms:modified xsi:type="dcterms:W3CDTF">2013-04-18T02:01:31Z</dcterms:modified>
</cp:coreProperties>
</file>